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7" r:id="rId4"/>
    <p:sldId id="259" r:id="rId5"/>
    <p:sldId id="268" r:id="rId6"/>
    <p:sldId id="269" r:id="rId7"/>
    <p:sldId id="262" r:id="rId8"/>
    <p:sldId id="270" r:id="rId9"/>
    <p:sldId id="271" r:id="rId10"/>
    <p:sldId id="265" r:id="rId11"/>
    <p:sldId id="272" r:id="rId12"/>
    <p:sldId id="273" r:id="rId13"/>
    <p:sldId id="274" r:id="rId14"/>
    <p:sldId id="275" r:id="rId15"/>
    <p:sldId id="276" r:id="rId1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7EE35-37FF-4B9A-ABF3-4B63572C60B7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E8160-A109-44F0-B694-D59CB0DD0B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986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7EE35-37FF-4B9A-ABF3-4B63572C60B7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E8160-A109-44F0-B694-D59CB0DD0B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2163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7EE35-37FF-4B9A-ABF3-4B63572C60B7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E8160-A109-44F0-B694-D59CB0DD0B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943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7EE35-37FF-4B9A-ABF3-4B63572C60B7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E8160-A109-44F0-B694-D59CB0DD0B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1054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7EE35-37FF-4B9A-ABF3-4B63572C60B7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E8160-A109-44F0-B694-D59CB0DD0B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6149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7EE35-37FF-4B9A-ABF3-4B63572C60B7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E8160-A109-44F0-B694-D59CB0DD0B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3979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7EE35-37FF-4B9A-ABF3-4B63572C60B7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E8160-A109-44F0-B694-D59CB0DD0B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928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7EE35-37FF-4B9A-ABF3-4B63572C60B7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E8160-A109-44F0-B694-D59CB0DD0B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4912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7EE35-37FF-4B9A-ABF3-4B63572C60B7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E8160-A109-44F0-B694-D59CB0DD0B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879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7EE35-37FF-4B9A-ABF3-4B63572C60B7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E8160-A109-44F0-B694-D59CB0DD0B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242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7EE35-37FF-4B9A-ABF3-4B63572C60B7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E8160-A109-44F0-B694-D59CB0DD0B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8204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57EE35-37FF-4B9A-ABF3-4B63572C60B7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DE8160-A109-44F0-B694-D59CB0DD0B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340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0" y="1136341"/>
            <a:ext cx="12192000" cy="115410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9072"/>
          </a:xfrm>
        </p:spPr>
        <p:txBody>
          <a:bodyPr>
            <a:normAutofit/>
          </a:bodyPr>
          <a:lstStyle/>
          <a:p>
            <a:r>
              <a:rPr kumimoji="1" lang="ja-JP" altLang="en-US" sz="3200" b="1" dirty="0" smtClean="0">
                <a:solidFill>
                  <a:schemeClr val="bg2">
                    <a:lumMod val="75000"/>
                  </a:schemeClr>
                </a:solidFill>
                <a:latin typeface="+mn-ea"/>
                <a:ea typeface="+mn-ea"/>
              </a:rPr>
              <a:t>提案書（その１：様式</a:t>
            </a:r>
            <a:r>
              <a:rPr kumimoji="1" lang="en-US" altLang="ja-JP" sz="3200" b="1" dirty="0" smtClean="0">
                <a:solidFill>
                  <a:schemeClr val="bg2">
                    <a:lumMod val="75000"/>
                  </a:schemeClr>
                </a:solidFill>
                <a:latin typeface="+mn-ea"/>
                <a:ea typeface="+mn-ea"/>
              </a:rPr>
              <a:t>A-9-1</a:t>
            </a:r>
            <a:r>
              <a:rPr kumimoji="1" lang="ja-JP" altLang="en-US" sz="3200" b="1" dirty="0" smtClean="0">
                <a:solidFill>
                  <a:schemeClr val="bg2">
                    <a:lumMod val="75000"/>
                  </a:schemeClr>
                </a:solidFill>
                <a:latin typeface="+mn-ea"/>
                <a:ea typeface="+mn-ea"/>
              </a:rPr>
              <a:t>）</a:t>
            </a:r>
            <a:endParaRPr kumimoji="1" lang="ja-JP" altLang="en-US" sz="3200" b="1" dirty="0">
              <a:solidFill>
                <a:schemeClr val="bg2">
                  <a:lumMod val="7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838200" y="1313895"/>
            <a:ext cx="10515600" cy="486306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400" dirty="0" smtClean="0">
                <a:solidFill>
                  <a:schemeClr val="bg2">
                    <a:lumMod val="75000"/>
                  </a:schemeClr>
                </a:solidFill>
              </a:rPr>
              <a:t>本紙では下記事項を記載すること</a:t>
            </a:r>
            <a:endParaRPr kumimoji="1" lang="en-US" altLang="ja-JP" sz="2400" dirty="0" smtClean="0">
              <a:solidFill>
                <a:schemeClr val="bg2">
                  <a:lumMod val="75000"/>
                </a:schemeClr>
              </a:solidFill>
            </a:endParaRPr>
          </a:p>
          <a:p>
            <a:pPr marL="914400" lvl="1" indent="-457200">
              <a:lnSpc>
                <a:spcPct val="150000"/>
              </a:lnSpc>
              <a:buFont typeface="+mj-ea"/>
              <a:buAutoNum type="circleNumDbPlain"/>
            </a:pPr>
            <a:r>
              <a:rPr kumimoji="1" lang="ja-JP" altLang="en-US" dirty="0" smtClean="0">
                <a:solidFill>
                  <a:schemeClr val="bg2">
                    <a:lumMod val="75000"/>
                  </a:schemeClr>
                </a:solidFill>
              </a:rPr>
              <a:t>寄附促進に係るポータルサイトにおける対応に関すること</a:t>
            </a:r>
            <a:endParaRPr kumimoji="1" lang="en-US" altLang="ja-JP" dirty="0" smtClean="0">
              <a:solidFill>
                <a:schemeClr val="bg2">
                  <a:lumMod val="75000"/>
                </a:schemeClr>
              </a:solidFill>
            </a:endParaRPr>
          </a:p>
          <a:p>
            <a:pPr marL="914400" lvl="1" indent="-457200">
              <a:lnSpc>
                <a:spcPct val="150000"/>
              </a:lnSpc>
              <a:buFont typeface="+mj-ea"/>
              <a:buAutoNum type="circleNumDbPlain"/>
            </a:pPr>
            <a:r>
              <a:rPr lang="ja-JP" altLang="en-US" dirty="0">
                <a:solidFill>
                  <a:schemeClr val="bg2">
                    <a:lumMod val="75000"/>
                  </a:schemeClr>
                </a:solidFill>
              </a:rPr>
              <a:t>導入予定</a:t>
            </a:r>
            <a:r>
              <a:rPr lang="ja-JP" altLang="en-US" dirty="0" smtClean="0">
                <a:solidFill>
                  <a:schemeClr val="bg2">
                    <a:lumMod val="75000"/>
                  </a:schemeClr>
                </a:solidFill>
              </a:rPr>
              <a:t>のシステム及び管理体制に関すること</a:t>
            </a:r>
            <a:endParaRPr lang="en-US" altLang="ja-JP" dirty="0" smtClean="0">
              <a:solidFill>
                <a:schemeClr val="bg2">
                  <a:lumMod val="7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ja-JP" altLang="en-US" sz="2400" dirty="0" smtClean="0">
                <a:solidFill>
                  <a:schemeClr val="bg2">
                    <a:lumMod val="75000"/>
                  </a:schemeClr>
                </a:solidFill>
              </a:rPr>
              <a:t>最大３ページまでとし、文字は</a:t>
            </a:r>
            <a:r>
              <a:rPr lang="en-US" altLang="ja-JP" sz="2400" dirty="0" smtClean="0">
                <a:solidFill>
                  <a:schemeClr val="bg2">
                    <a:lumMod val="75000"/>
                  </a:schemeClr>
                </a:solidFill>
              </a:rPr>
              <a:t>24</a:t>
            </a:r>
            <a:r>
              <a:rPr lang="ja-JP" altLang="en-US" sz="2400" dirty="0" smtClean="0">
                <a:solidFill>
                  <a:schemeClr val="bg2">
                    <a:lumMod val="75000"/>
                  </a:schemeClr>
                </a:solidFill>
              </a:rPr>
              <a:t>ポイント以上とすること</a:t>
            </a:r>
            <a:endParaRPr lang="en-US" altLang="ja-JP" sz="2400" dirty="0" smtClean="0">
              <a:solidFill>
                <a:schemeClr val="bg2">
                  <a:lumMod val="7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ja-JP" altLang="en-US" sz="2400" dirty="0">
                <a:solidFill>
                  <a:schemeClr val="bg2">
                    <a:lumMod val="75000"/>
                  </a:schemeClr>
                </a:solidFill>
              </a:rPr>
              <a:t>正本に</a:t>
            </a:r>
            <a:r>
              <a:rPr lang="ja-JP" altLang="en-US" sz="2400" dirty="0" smtClean="0">
                <a:solidFill>
                  <a:schemeClr val="bg2">
                    <a:lumMod val="75000"/>
                  </a:schemeClr>
                </a:solidFill>
              </a:rPr>
              <a:t>は応募者名が分かるように社名、ロゴ等を使用する一方、</a:t>
            </a:r>
            <a:r>
              <a:rPr lang="en-US" altLang="ja-JP" sz="2400" dirty="0" smtClean="0">
                <a:solidFill>
                  <a:schemeClr val="bg2">
                    <a:lumMod val="75000"/>
                  </a:schemeClr>
                </a:solidFill>
              </a:rPr>
              <a:t/>
            </a:r>
            <a:br>
              <a:rPr lang="en-US" altLang="ja-JP" sz="2400" dirty="0" smtClean="0">
                <a:solidFill>
                  <a:schemeClr val="bg2">
                    <a:lumMod val="75000"/>
                  </a:schemeClr>
                </a:solidFill>
              </a:rPr>
            </a:br>
            <a:r>
              <a:rPr lang="ja-JP" altLang="en-US" sz="2400" dirty="0" smtClean="0">
                <a:solidFill>
                  <a:schemeClr val="bg2">
                    <a:lumMod val="75000"/>
                  </a:schemeClr>
                </a:solidFill>
              </a:rPr>
              <a:t>副本には一切使用せずに提出すること。</a:t>
            </a:r>
            <a:endParaRPr lang="en-US" altLang="ja-JP" sz="2400" dirty="0" smtClean="0">
              <a:solidFill>
                <a:schemeClr val="bg2">
                  <a:lumMod val="7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ja-JP" altLang="en-US" sz="2400" dirty="0" smtClean="0">
                <a:solidFill>
                  <a:schemeClr val="bg2">
                    <a:lumMod val="75000"/>
                  </a:schemeClr>
                </a:solidFill>
              </a:rPr>
              <a:t>上記事項を遵守する場合に限り、</a:t>
            </a:r>
            <a:r>
              <a:rPr kumimoji="1" lang="ja-JP" altLang="en-US" sz="2400" dirty="0" smtClean="0">
                <a:solidFill>
                  <a:schemeClr val="bg2">
                    <a:lumMod val="75000"/>
                  </a:schemeClr>
                </a:solidFill>
              </a:rPr>
              <a:t>応募者が平時使用するデザインを</a:t>
            </a:r>
            <a:r>
              <a:rPr kumimoji="1" lang="en-US" altLang="ja-JP" sz="2400" dirty="0" smtClean="0">
                <a:solidFill>
                  <a:schemeClr val="bg2">
                    <a:lumMod val="75000"/>
                  </a:schemeClr>
                </a:solidFill>
              </a:rPr>
              <a:t/>
            </a:r>
            <a:br>
              <a:rPr kumimoji="1" lang="en-US" altLang="ja-JP" sz="2400" dirty="0" smtClean="0">
                <a:solidFill>
                  <a:schemeClr val="bg2">
                    <a:lumMod val="75000"/>
                  </a:schemeClr>
                </a:solidFill>
              </a:rPr>
            </a:br>
            <a:r>
              <a:rPr kumimoji="1" lang="ja-JP" altLang="en-US" sz="2400" dirty="0" smtClean="0">
                <a:solidFill>
                  <a:schemeClr val="bg2">
                    <a:lumMod val="75000"/>
                  </a:schemeClr>
                </a:solidFill>
              </a:rPr>
              <a:t>使用する</a:t>
            </a:r>
            <a:r>
              <a:rPr lang="ja-JP" altLang="en-US" sz="2400" dirty="0" smtClean="0">
                <a:solidFill>
                  <a:schemeClr val="bg2">
                    <a:lumMod val="75000"/>
                  </a:schemeClr>
                </a:solidFill>
              </a:rPr>
              <a:t>ことを妨げない</a:t>
            </a:r>
            <a:endParaRPr kumimoji="1" lang="en-US" altLang="ja-JP" sz="2400" dirty="0" smtClean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66436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0" y="1136341"/>
            <a:ext cx="12192000" cy="115410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9072"/>
          </a:xfrm>
        </p:spPr>
        <p:txBody>
          <a:bodyPr>
            <a:normAutofit/>
          </a:bodyPr>
          <a:lstStyle/>
          <a:p>
            <a:r>
              <a:rPr kumimoji="1" lang="ja-JP" altLang="en-US" sz="3200" b="1" dirty="0" smtClean="0">
                <a:solidFill>
                  <a:schemeClr val="bg2">
                    <a:lumMod val="75000"/>
                  </a:schemeClr>
                </a:solidFill>
                <a:latin typeface="+mn-ea"/>
                <a:ea typeface="+mn-ea"/>
              </a:rPr>
              <a:t>提案書（</a:t>
            </a:r>
            <a:r>
              <a:rPr lang="ja-JP" altLang="en-US" sz="3200" b="1" dirty="0" smtClean="0">
                <a:solidFill>
                  <a:schemeClr val="bg2">
                    <a:lumMod val="75000"/>
                  </a:schemeClr>
                </a:solidFill>
                <a:latin typeface="+mn-ea"/>
                <a:ea typeface="+mn-ea"/>
              </a:rPr>
              <a:t>その４：</a:t>
            </a:r>
            <a:r>
              <a:rPr lang="ja-JP" altLang="en-US" sz="3200" b="1" dirty="0">
                <a:solidFill>
                  <a:schemeClr val="bg2">
                    <a:lumMod val="75000"/>
                  </a:schemeClr>
                </a:solidFill>
                <a:latin typeface="+mn-ea"/>
                <a:ea typeface="+mn-ea"/>
              </a:rPr>
              <a:t>様式</a:t>
            </a:r>
            <a:r>
              <a:rPr lang="en-US" altLang="ja-JP" sz="3200" b="1" dirty="0" smtClean="0">
                <a:solidFill>
                  <a:schemeClr val="bg2">
                    <a:lumMod val="75000"/>
                  </a:schemeClr>
                </a:solidFill>
                <a:latin typeface="+mn-ea"/>
                <a:ea typeface="+mn-ea"/>
              </a:rPr>
              <a:t>A-9-4</a:t>
            </a:r>
            <a:r>
              <a:rPr kumimoji="1" lang="ja-JP" altLang="en-US" sz="3200" b="1" dirty="0" smtClean="0">
                <a:solidFill>
                  <a:schemeClr val="bg2">
                    <a:lumMod val="75000"/>
                  </a:schemeClr>
                </a:solidFill>
                <a:latin typeface="+mn-ea"/>
                <a:ea typeface="+mn-ea"/>
              </a:rPr>
              <a:t>）</a:t>
            </a:r>
            <a:endParaRPr kumimoji="1" lang="ja-JP" altLang="en-US" sz="3200" b="1" dirty="0">
              <a:solidFill>
                <a:schemeClr val="bg2">
                  <a:lumMod val="7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838200" y="1313895"/>
            <a:ext cx="10515600" cy="486306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400" dirty="0" smtClean="0">
                <a:solidFill>
                  <a:schemeClr val="bg2">
                    <a:lumMod val="75000"/>
                  </a:schemeClr>
                </a:solidFill>
              </a:rPr>
              <a:t>本紙では下記事項を記載すること</a:t>
            </a:r>
            <a:endParaRPr kumimoji="1" lang="en-US" altLang="ja-JP" sz="2400" dirty="0" smtClean="0">
              <a:solidFill>
                <a:schemeClr val="bg2">
                  <a:lumMod val="75000"/>
                </a:schemeClr>
              </a:solidFill>
            </a:endParaRPr>
          </a:p>
          <a:p>
            <a:pPr marL="914400" lvl="1" indent="-457200">
              <a:lnSpc>
                <a:spcPct val="150000"/>
              </a:lnSpc>
              <a:buFont typeface="+mj-ea"/>
              <a:buAutoNum type="circleNumDbPlain"/>
            </a:pPr>
            <a:r>
              <a:rPr kumimoji="1" lang="ja-JP" altLang="en-US" dirty="0" smtClean="0">
                <a:solidFill>
                  <a:schemeClr val="bg2">
                    <a:lumMod val="75000"/>
                  </a:schemeClr>
                </a:solidFill>
              </a:rPr>
              <a:t>プロモーション及びポータルサイトの提案に関すること</a:t>
            </a:r>
            <a:endParaRPr kumimoji="1" lang="en-US" altLang="ja-JP" dirty="0" smtClean="0">
              <a:solidFill>
                <a:schemeClr val="bg2">
                  <a:lumMod val="7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ja-JP" altLang="en-US" sz="2400" dirty="0" smtClean="0">
                <a:solidFill>
                  <a:schemeClr val="bg2">
                    <a:lumMod val="75000"/>
                  </a:schemeClr>
                </a:solidFill>
              </a:rPr>
              <a:t>最大３ページまでとし、文字は</a:t>
            </a:r>
            <a:r>
              <a:rPr lang="en-US" altLang="ja-JP" sz="2400" dirty="0" smtClean="0">
                <a:solidFill>
                  <a:schemeClr val="bg2">
                    <a:lumMod val="75000"/>
                  </a:schemeClr>
                </a:solidFill>
              </a:rPr>
              <a:t>24</a:t>
            </a:r>
            <a:r>
              <a:rPr lang="ja-JP" altLang="en-US" sz="2400" dirty="0" smtClean="0">
                <a:solidFill>
                  <a:schemeClr val="bg2">
                    <a:lumMod val="75000"/>
                  </a:schemeClr>
                </a:solidFill>
              </a:rPr>
              <a:t>ポイント以上とすること</a:t>
            </a:r>
            <a:endParaRPr lang="en-US" altLang="ja-JP" sz="2400" dirty="0" smtClean="0">
              <a:solidFill>
                <a:schemeClr val="bg2">
                  <a:lumMod val="7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ja-JP" altLang="en-US" sz="2400" dirty="0">
                <a:solidFill>
                  <a:schemeClr val="bg2">
                    <a:lumMod val="75000"/>
                  </a:schemeClr>
                </a:solidFill>
              </a:rPr>
              <a:t>正本に</a:t>
            </a:r>
            <a:r>
              <a:rPr lang="ja-JP" altLang="en-US" sz="2400" dirty="0" smtClean="0">
                <a:solidFill>
                  <a:schemeClr val="bg2">
                    <a:lumMod val="75000"/>
                  </a:schemeClr>
                </a:solidFill>
              </a:rPr>
              <a:t>は応募者名が分かるように社名、ロゴ等を使用する一方、</a:t>
            </a:r>
            <a:r>
              <a:rPr lang="en-US" altLang="ja-JP" sz="2400" dirty="0" smtClean="0">
                <a:solidFill>
                  <a:schemeClr val="bg2">
                    <a:lumMod val="75000"/>
                  </a:schemeClr>
                </a:solidFill>
              </a:rPr>
              <a:t/>
            </a:r>
            <a:br>
              <a:rPr lang="en-US" altLang="ja-JP" sz="2400" dirty="0" smtClean="0">
                <a:solidFill>
                  <a:schemeClr val="bg2">
                    <a:lumMod val="75000"/>
                  </a:schemeClr>
                </a:solidFill>
              </a:rPr>
            </a:br>
            <a:r>
              <a:rPr lang="ja-JP" altLang="en-US" sz="2400" dirty="0" smtClean="0">
                <a:solidFill>
                  <a:schemeClr val="bg2">
                    <a:lumMod val="75000"/>
                  </a:schemeClr>
                </a:solidFill>
              </a:rPr>
              <a:t>副本には一切使用せずに提出すること。</a:t>
            </a:r>
            <a:endParaRPr lang="en-US" altLang="ja-JP" sz="2400" dirty="0" smtClean="0">
              <a:solidFill>
                <a:schemeClr val="bg2">
                  <a:lumMod val="7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ja-JP" altLang="en-US" sz="2400" dirty="0" smtClean="0">
                <a:solidFill>
                  <a:schemeClr val="bg2">
                    <a:lumMod val="75000"/>
                  </a:schemeClr>
                </a:solidFill>
              </a:rPr>
              <a:t>上記事項を遵守する場合に限り、</a:t>
            </a:r>
            <a:r>
              <a:rPr kumimoji="1" lang="ja-JP" altLang="en-US" sz="2400" dirty="0" smtClean="0">
                <a:solidFill>
                  <a:schemeClr val="bg2">
                    <a:lumMod val="75000"/>
                  </a:schemeClr>
                </a:solidFill>
              </a:rPr>
              <a:t>応募者が平時使用するデザインを</a:t>
            </a:r>
            <a:r>
              <a:rPr kumimoji="1" lang="en-US" altLang="ja-JP" sz="2400" dirty="0" smtClean="0">
                <a:solidFill>
                  <a:schemeClr val="bg2">
                    <a:lumMod val="75000"/>
                  </a:schemeClr>
                </a:solidFill>
              </a:rPr>
              <a:t/>
            </a:r>
            <a:br>
              <a:rPr kumimoji="1" lang="en-US" altLang="ja-JP" sz="2400" dirty="0" smtClean="0">
                <a:solidFill>
                  <a:schemeClr val="bg2">
                    <a:lumMod val="75000"/>
                  </a:schemeClr>
                </a:solidFill>
              </a:rPr>
            </a:br>
            <a:r>
              <a:rPr kumimoji="1" lang="ja-JP" altLang="en-US" sz="2400" dirty="0" smtClean="0">
                <a:solidFill>
                  <a:schemeClr val="bg2">
                    <a:lumMod val="75000"/>
                  </a:schemeClr>
                </a:solidFill>
              </a:rPr>
              <a:t>使用する</a:t>
            </a:r>
            <a:r>
              <a:rPr lang="ja-JP" altLang="en-US" sz="2400" dirty="0" smtClean="0">
                <a:solidFill>
                  <a:schemeClr val="bg2">
                    <a:lumMod val="75000"/>
                  </a:schemeClr>
                </a:solidFill>
              </a:rPr>
              <a:t>ことを妨げない</a:t>
            </a:r>
            <a:endParaRPr kumimoji="1" lang="en-US" altLang="ja-JP" sz="2400" dirty="0" smtClean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69694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0" y="1136341"/>
            <a:ext cx="12192000" cy="115410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9072"/>
          </a:xfrm>
        </p:spPr>
        <p:txBody>
          <a:bodyPr>
            <a:normAutofit/>
          </a:bodyPr>
          <a:lstStyle/>
          <a:p>
            <a:r>
              <a:rPr kumimoji="1" lang="ja-JP" altLang="en-US" sz="3200" b="1" dirty="0" smtClean="0">
                <a:solidFill>
                  <a:schemeClr val="bg2">
                    <a:lumMod val="75000"/>
                  </a:schemeClr>
                </a:solidFill>
                <a:latin typeface="+mn-ea"/>
                <a:ea typeface="+mn-ea"/>
              </a:rPr>
              <a:t>提案書（</a:t>
            </a:r>
            <a:r>
              <a:rPr lang="ja-JP" altLang="en-US" sz="3200" b="1" dirty="0" smtClean="0">
                <a:solidFill>
                  <a:schemeClr val="bg2">
                    <a:lumMod val="75000"/>
                  </a:schemeClr>
                </a:solidFill>
                <a:latin typeface="+mn-ea"/>
                <a:ea typeface="+mn-ea"/>
              </a:rPr>
              <a:t>その４：</a:t>
            </a:r>
            <a:r>
              <a:rPr lang="ja-JP" altLang="en-US" sz="3200" b="1" dirty="0">
                <a:solidFill>
                  <a:schemeClr val="bg2">
                    <a:lumMod val="75000"/>
                  </a:schemeClr>
                </a:solidFill>
                <a:latin typeface="+mn-ea"/>
                <a:ea typeface="+mn-ea"/>
              </a:rPr>
              <a:t>様式</a:t>
            </a:r>
            <a:r>
              <a:rPr lang="en-US" altLang="ja-JP" sz="3200" b="1" dirty="0" smtClean="0">
                <a:solidFill>
                  <a:schemeClr val="bg2">
                    <a:lumMod val="75000"/>
                  </a:schemeClr>
                </a:solidFill>
                <a:latin typeface="+mn-ea"/>
                <a:ea typeface="+mn-ea"/>
              </a:rPr>
              <a:t>A-9-4</a:t>
            </a:r>
            <a:r>
              <a:rPr kumimoji="1" lang="ja-JP" altLang="en-US" sz="3200" b="1" dirty="0" smtClean="0">
                <a:solidFill>
                  <a:schemeClr val="bg2">
                    <a:lumMod val="75000"/>
                  </a:schemeClr>
                </a:solidFill>
                <a:latin typeface="+mn-ea"/>
                <a:ea typeface="+mn-ea"/>
              </a:rPr>
              <a:t>）</a:t>
            </a:r>
            <a:endParaRPr kumimoji="1" lang="ja-JP" altLang="en-US" sz="3200" b="1" dirty="0">
              <a:solidFill>
                <a:schemeClr val="bg2">
                  <a:lumMod val="75000"/>
                </a:schemeClr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4590595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0" y="1136341"/>
            <a:ext cx="12192000" cy="115410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9072"/>
          </a:xfrm>
        </p:spPr>
        <p:txBody>
          <a:bodyPr>
            <a:normAutofit/>
          </a:bodyPr>
          <a:lstStyle/>
          <a:p>
            <a:r>
              <a:rPr kumimoji="1" lang="ja-JP" altLang="en-US" sz="3200" b="1" dirty="0" smtClean="0">
                <a:solidFill>
                  <a:schemeClr val="bg2">
                    <a:lumMod val="75000"/>
                  </a:schemeClr>
                </a:solidFill>
                <a:latin typeface="+mn-ea"/>
                <a:ea typeface="+mn-ea"/>
              </a:rPr>
              <a:t>提案書（</a:t>
            </a:r>
            <a:r>
              <a:rPr lang="ja-JP" altLang="en-US" sz="3200" b="1" dirty="0" smtClean="0">
                <a:solidFill>
                  <a:schemeClr val="bg2">
                    <a:lumMod val="75000"/>
                  </a:schemeClr>
                </a:solidFill>
                <a:latin typeface="+mn-ea"/>
                <a:ea typeface="+mn-ea"/>
              </a:rPr>
              <a:t>その４：</a:t>
            </a:r>
            <a:r>
              <a:rPr lang="ja-JP" altLang="en-US" sz="3200" b="1" dirty="0">
                <a:solidFill>
                  <a:schemeClr val="bg2">
                    <a:lumMod val="75000"/>
                  </a:schemeClr>
                </a:solidFill>
                <a:latin typeface="+mn-ea"/>
                <a:ea typeface="+mn-ea"/>
              </a:rPr>
              <a:t>様式</a:t>
            </a:r>
            <a:r>
              <a:rPr lang="en-US" altLang="ja-JP" sz="3200" b="1" dirty="0" smtClean="0">
                <a:solidFill>
                  <a:schemeClr val="bg2">
                    <a:lumMod val="75000"/>
                  </a:schemeClr>
                </a:solidFill>
                <a:latin typeface="+mn-ea"/>
                <a:ea typeface="+mn-ea"/>
              </a:rPr>
              <a:t>A-9-4</a:t>
            </a:r>
            <a:r>
              <a:rPr kumimoji="1" lang="ja-JP" altLang="en-US" sz="3200" b="1" dirty="0" smtClean="0">
                <a:solidFill>
                  <a:schemeClr val="bg2">
                    <a:lumMod val="75000"/>
                  </a:schemeClr>
                </a:solidFill>
                <a:latin typeface="+mn-ea"/>
                <a:ea typeface="+mn-ea"/>
              </a:rPr>
              <a:t>）</a:t>
            </a:r>
            <a:endParaRPr kumimoji="1" lang="ja-JP" altLang="en-US" sz="3200" b="1" dirty="0">
              <a:solidFill>
                <a:schemeClr val="bg2">
                  <a:lumMod val="75000"/>
                </a:schemeClr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0646881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0" y="1136341"/>
            <a:ext cx="12192000" cy="115410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9072"/>
          </a:xfrm>
        </p:spPr>
        <p:txBody>
          <a:bodyPr>
            <a:normAutofit/>
          </a:bodyPr>
          <a:lstStyle/>
          <a:p>
            <a:r>
              <a:rPr kumimoji="1" lang="ja-JP" altLang="en-US" sz="3200" b="1" dirty="0" smtClean="0">
                <a:solidFill>
                  <a:schemeClr val="bg2">
                    <a:lumMod val="75000"/>
                  </a:schemeClr>
                </a:solidFill>
                <a:latin typeface="+mn-ea"/>
                <a:ea typeface="+mn-ea"/>
              </a:rPr>
              <a:t>提案書（</a:t>
            </a:r>
            <a:r>
              <a:rPr lang="ja-JP" altLang="en-US" sz="3200" b="1" dirty="0" smtClean="0">
                <a:solidFill>
                  <a:schemeClr val="bg2">
                    <a:lumMod val="75000"/>
                  </a:schemeClr>
                </a:solidFill>
                <a:latin typeface="+mn-ea"/>
                <a:ea typeface="+mn-ea"/>
              </a:rPr>
              <a:t>その５：</a:t>
            </a:r>
            <a:r>
              <a:rPr lang="ja-JP" altLang="en-US" sz="3200" b="1" dirty="0">
                <a:solidFill>
                  <a:schemeClr val="bg2">
                    <a:lumMod val="75000"/>
                  </a:schemeClr>
                </a:solidFill>
                <a:latin typeface="+mn-ea"/>
                <a:ea typeface="+mn-ea"/>
              </a:rPr>
              <a:t>様式</a:t>
            </a:r>
            <a:r>
              <a:rPr lang="en-US" altLang="ja-JP" sz="3200" b="1" dirty="0" smtClean="0">
                <a:solidFill>
                  <a:schemeClr val="bg2">
                    <a:lumMod val="75000"/>
                  </a:schemeClr>
                </a:solidFill>
                <a:latin typeface="+mn-ea"/>
                <a:ea typeface="+mn-ea"/>
              </a:rPr>
              <a:t>A-9-5</a:t>
            </a:r>
            <a:r>
              <a:rPr kumimoji="1" lang="ja-JP" altLang="en-US" sz="3200" b="1" dirty="0" smtClean="0">
                <a:solidFill>
                  <a:schemeClr val="bg2">
                    <a:lumMod val="75000"/>
                  </a:schemeClr>
                </a:solidFill>
                <a:latin typeface="+mn-ea"/>
                <a:ea typeface="+mn-ea"/>
              </a:rPr>
              <a:t>）</a:t>
            </a:r>
            <a:endParaRPr kumimoji="1" lang="ja-JP" altLang="en-US" sz="3200" b="1" dirty="0">
              <a:solidFill>
                <a:schemeClr val="bg2">
                  <a:lumMod val="7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838200" y="1313895"/>
            <a:ext cx="10515600" cy="486306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400" dirty="0" smtClean="0">
                <a:solidFill>
                  <a:schemeClr val="bg2">
                    <a:lumMod val="75000"/>
                  </a:schemeClr>
                </a:solidFill>
              </a:rPr>
              <a:t>本紙では下記事項を記載すること</a:t>
            </a:r>
            <a:endParaRPr kumimoji="1" lang="en-US" altLang="ja-JP" sz="2400" dirty="0" smtClean="0">
              <a:solidFill>
                <a:schemeClr val="bg2">
                  <a:lumMod val="75000"/>
                </a:schemeClr>
              </a:solidFill>
            </a:endParaRPr>
          </a:p>
          <a:p>
            <a:pPr marL="914400" lvl="1" indent="-457200">
              <a:lnSpc>
                <a:spcPct val="150000"/>
              </a:lnSpc>
              <a:buFont typeface="+mj-ea"/>
              <a:buAutoNum type="circleNumDbPlain"/>
            </a:pPr>
            <a:r>
              <a:rPr kumimoji="1" lang="ja-JP" altLang="en-US" dirty="0" smtClean="0">
                <a:solidFill>
                  <a:schemeClr val="bg2">
                    <a:lumMod val="75000"/>
                  </a:schemeClr>
                </a:solidFill>
              </a:rPr>
              <a:t>情報セキュリティ及び個人情報保護に係る体制に関すること</a:t>
            </a:r>
            <a:endParaRPr kumimoji="1" lang="en-US" altLang="ja-JP" dirty="0" smtClean="0">
              <a:solidFill>
                <a:schemeClr val="bg2">
                  <a:lumMod val="75000"/>
                </a:schemeClr>
              </a:solidFill>
            </a:endParaRPr>
          </a:p>
          <a:p>
            <a:pPr marL="914400" lvl="1" indent="-457200">
              <a:lnSpc>
                <a:spcPct val="150000"/>
              </a:lnSpc>
              <a:buFont typeface="+mj-ea"/>
              <a:buAutoNum type="circleNumDbPlain"/>
            </a:pPr>
            <a:r>
              <a:rPr lang="ja-JP" altLang="en-US" dirty="0" smtClean="0">
                <a:solidFill>
                  <a:schemeClr val="bg2">
                    <a:lumMod val="75000"/>
                  </a:schemeClr>
                </a:solidFill>
              </a:rPr>
              <a:t>その他事業者への支援体制</a:t>
            </a:r>
            <a:endParaRPr kumimoji="1" lang="en-US" altLang="ja-JP" dirty="0" smtClean="0">
              <a:solidFill>
                <a:schemeClr val="bg2">
                  <a:lumMod val="7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ja-JP" altLang="en-US" sz="2400" dirty="0" smtClean="0">
                <a:solidFill>
                  <a:schemeClr val="bg2">
                    <a:lumMod val="75000"/>
                  </a:schemeClr>
                </a:solidFill>
              </a:rPr>
              <a:t>最大３ページまでとし、文字は</a:t>
            </a:r>
            <a:r>
              <a:rPr lang="en-US" altLang="ja-JP" sz="2400" dirty="0" smtClean="0">
                <a:solidFill>
                  <a:schemeClr val="bg2">
                    <a:lumMod val="75000"/>
                  </a:schemeClr>
                </a:solidFill>
              </a:rPr>
              <a:t>24</a:t>
            </a:r>
            <a:r>
              <a:rPr lang="ja-JP" altLang="en-US" sz="2400" dirty="0" smtClean="0">
                <a:solidFill>
                  <a:schemeClr val="bg2">
                    <a:lumMod val="75000"/>
                  </a:schemeClr>
                </a:solidFill>
              </a:rPr>
              <a:t>ポイント以上とすること</a:t>
            </a:r>
            <a:endParaRPr lang="en-US" altLang="ja-JP" sz="2400" dirty="0" smtClean="0">
              <a:solidFill>
                <a:schemeClr val="bg2">
                  <a:lumMod val="7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ja-JP" altLang="en-US" sz="2400" dirty="0">
                <a:solidFill>
                  <a:schemeClr val="bg2">
                    <a:lumMod val="75000"/>
                  </a:schemeClr>
                </a:solidFill>
              </a:rPr>
              <a:t>正本に</a:t>
            </a:r>
            <a:r>
              <a:rPr lang="ja-JP" altLang="en-US" sz="2400" dirty="0" smtClean="0">
                <a:solidFill>
                  <a:schemeClr val="bg2">
                    <a:lumMod val="75000"/>
                  </a:schemeClr>
                </a:solidFill>
              </a:rPr>
              <a:t>は応募者名が分かるように社名、ロゴ等を使用する一方、</a:t>
            </a:r>
            <a:r>
              <a:rPr lang="en-US" altLang="ja-JP" sz="2400" dirty="0" smtClean="0">
                <a:solidFill>
                  <a:schemeClr val="bg2">
                    <a:lumMod val="75000"/>
                  </a:schemeClr>
                </a:solidFill>
              </a:rPr>
              <a:t/>
            </a:r>
            <a:br>
              <a:rPr lang="en-US" altLang="ja-JP" sz="2400" dirty="0" smtClean="0">
                <a:solidFill>
                  <a:schemeClr val="bg2">
                    <a:lumMod val="75000"/>
                  </a:schemeClr>
                </a:solidFill>
              </a:rPr>
            </a:br>
            <a:r>
              <a:rPr lang="ja-JP" altLang="en-US" sz="2400" dirty="0" smtClean="0">
                <a:solidFill>
                  <a:schemeClr val="bg2">
                    <a:lumMod val="75000"/>
                  </a:schemeClr>
                </a:solidFill>
              </a:rPr>
              <a:t>副本には一切使用せずに提出すること。</a:t>
            </a:r>
            <a:endParaRPr lang="en-US" altLang="ja-JP" sz="2400" dirty="0" smtClean="0">
              <a:solidFill>
                <a:schemeClr val="bg2">
                  <a:lumMod val="7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ja-JP" altLang="en-US" sz="2400" dirty="0" smtClean="0">
                <a:solidFill>
                  <a:schemeClr val="bg2">
                    <a:lumMod val="75000"/>
                  </a:schemeClr>
                </a:solidFill>
              </a:rPr>
              <a:t>上記事項を遵守する場合に限り、</a:t>
            </a:r>
            <a:r>
              <a:rPr kumimoji="1" lang="ja-JP" altLang="en-US" sz="2400" dirty="0" smtClean="0">
                <a:solidFill>
                  <a:schemeClr val="bg2">
                    <a:lumMod val="75000"/>
                  </a:schemeClr>
                </a:solidFill>
              </a:rPr>
              <a:t>応募者が平時使用するデザインを</a:t>
            </a:r>
            <a:r>
              <a:rPr kumimoji="1" lang="en-US" altLang="ja-JP" sz="2400" dirty="0" smtClean="0">
                <a:solidFill>
                  <a:schemeClr val="bg2">
                    <a:lumMod val="75000"/>
                  </a:schemeClr>
                </a:solidFill>
              </a:rPr>
              <a:t/>
            </a:r>
            <a:br>
              <a:rPr kumimoji="1" lang="en-US" altLang="ja-JP" sz="2400" dirty="0" smtClean="0">
                <a:solidFill>
                  <a:schemeClr val="bg2">
                    <a:lumMod val="75000"/>
                  </a:schemeClr>
                </a:solidFill>
              </a:rPr>
            </a:br>
            <a:r>
              <a:rPr kumimoji="1" lang="ja-JP" altLang="en-US" sz="2400" dirty="0" smtClean="0">
                <a:solidFill>
                  <a:schemeClr val="bg2">
                    <a:lumMod val="75000"/>
                  </a:schemeClr>
                </a:solidFill>
              </a:rPr>
              <a:t>使用する</a:t>
            </a:r>
            <a:r>
              <a:rPr lang="ja-JP" altLang="en-US" sz="2400" dirty="0" smtClean="0">
                <a:solidFill>
                  <a:schemeClr val="bg2">
                    <a:lumMod val="75000"/>
                  </a:schemeClr>
                </a:solidFill>
              </a:rPr>
              <a:t>ことを妨げない</a:t>
            </a:r>
            <a:endParaRPr kumimoji="1" lang="en-US" altLang="ja-JP" sz="2400" dirty="0" smtClean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9457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0" y="1136341"/>
            <a:ext cx="12192000" cy="115410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9072"/>
          </a:xfrm>
        </p:spPr>
        <p:txBody>
          <a:bodyPr>
            <a:normAutofit/>
          </a:bodyPr>
          <a:lstStyle/>
          <a:p>
            <a:r>
              <a:rPr kumimoji="1" lang="ja-JP" altLang="en-US" sz="3200" b="1" dirty="0" smtClean="0">
                <a:solidFill>
                  <a:schemeClr val="bg2">
                    <a:lumMod val="75000"/>
                  </a:schemeClr>
                </a:solidFill>
                <a:latin typeface="+mn-ea"/>
                <a:ea typeface="+mn-ea"/>
              </a:rPr>
              <a:t>提案書（</a:t>
            </a:r>
            <a:r>
              <a:rPr lang="ja-JP" altLang="en-US" sz="3200" b="1" dirty="0" smtClean="0">
                <a:solidFill>
                  <a:schemeClr val="bg2">
                    <a:lumMod val="75000"/>
                  </a:schemeClr>
                </a:solidFill>
                <a:latin typeface="+mn-ea"/>
                <a:ea typeface="+mn-ea"/>
              </a:rPr>
              <a:t>その５：</a:t>
            </a:r>
            <a:r>
              <a:rPr lang="ja-JP" altLang="en-US" sz="3200" b="1" dirty="0">
                <a:solidFill>
                  <a:schemeClr val="bg2">
                    <a:lumMod val="75000"/>
                  </a:schemeClr>
                </a:solidFill>
                <a:latin typeface="+mn-ea"/>
                <a:ea typeface="+mn-ea"/>
              </a:rPr>
              <a:t>様式</a:t>
            </a:r>
            <a:r>
              <a:rPr lang="en-US" altLang="ja-JP" sz="3200" b="1" dirty="0" smtClean="0">
                <a:solidFill>
                  <a:schemeClr val="bg2">
                    <a:lumMod val="75000"/>
                  </a:schemeClr>
                </a:solidFill>
                <a:latin typeface="+mn-ea"/>
                <a:ea typeface="+mn-ea"/>
              </a:rPr>
              <a:t>A-9-5</a:t>
            </a:r>
            <a:r>
              <a:rPr kumimoji="1" lang="ja-JP" altLang="en-US" sz="3200" b="1" dirty="0" smtClean="0">
                <a:solidFill>
                  <a:schemeClr val="bg2">
                    <a:lumMod val="75000"/>
                  </a:schemeClr>
                </a:solidFill>
                <a:latin typeface="+mn-ea"/>
                <a:ea typeface="+mn-ea"/>
              </a:rPr>
              <a:t>）</a:t>
            </a:r>
            <a:endParaRPr kumimoji="1" lang="ja-JP" altLang="en-US" sz="3200" b="1" dirty="0">
              <a:solidFill>
                <a:schemeClr val="bg2">
                  <a:lumMod val="75000"/>
                </a:schemeClr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0004867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0" y="1136341"/>
            <a:ext cx="12192000" cy="115410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9072"/>
          </a:xfrm>
        </p:spPr>
        <p:txBody>
          <a:bodyPr>
            <a:normAutofit/>
          </a:bodyPr>
          <a:lstStyle/>
          <a:p>
            <a:r>
              <a:rPr kumimoji="1" lang="ja-JP" altLang="en-US" sz="3200" b="1" dirty="0" smtClean="0">
                <a:solidFill>
                  <a:schemeClr val="bg2">
                    <a:lumMod val="75000"/>
                  </a:schemeClr>
                </a:solidFill>
                <a:latin typeface="+mn-ea"/>
                <a:ea typeface="+mn-ea"/>
              </a:rPr>
              <a:t>提案書（</a:t>
            </a:r>
            <a:r>
              <a:rPr lang="ja-JP" altLang="en-US" sz="3200" b="1" dirty="0" smtClean="0">
                <a:solidFill>
                  <a:schemeClr val="bg2">
                    <a:lumMod val="75000"/>
                  </a:schemeClr>
                </a:solidFill>
                <a:latin typeface="+mn-ea"/>
                <a:ea typeface="+mn-ea"/>
              </a:rPr>
              <a:t>その５：</a:t>
            </a:r>
            <a:r>
              <a:rPr lang="ja-JP" altLang="en-US" sz="3200" b="1" dirty="0">
                <a:solidFill>
                  <a:schemeClr val="bg2">
                    <a:lumMod val="75000"/>
                  </a:schemeClr>
                </a:solidFill>
                <a:latin typeface="+mn-ea"/>
                <a:ea typeface="+mn-ea"/>
              </a:rPr>
              <a:t>様式</a:t>
            </a:r>
            <a:r>
              <a:rPr lang="en-US" altLang="ja-JP" sz="3200" b="1" dirty="0" smtClean="0">
                <a:solidFill>
                  <a:schemeClr val="bg2">
                    <a:lumMod val="75000"/>
                  </a:schemeClr>
                </a:solidFill>
                <a:latin typeface="+mn-ea"/>
                <a:ea typeface="+mn-ea"/>
              </a:rPr>
              <a:t>A-9-5</a:t>
            </a:r>
            <a:r>
              <a:rPr kumimoji="1" lang="ja-JP" altLang="en-US" sz="3200" b="1" dirty="0" smtClean="0">
                <a:solidFill>
                  <a:schemeClr val="bg2">
                    <a:lumMod val="75000"/>
                  </a:schemeClr>
                </a:solidFill>
                <a:latin typeface="+mn-ea"/>
                <a:ea typeface="+mn-ea"/>
              </a:rPr>
              <a:t>）</a:t>
            </a:r>
            <a:endParaRPr kumimoji="1" lang="ja-JP" altLang="en-US" sz="3200" b="1" dirty="0">
              <a:solidFill>
                <a:schemeClr val="bg2">
                  <a:lumMod val="75000"/>
                </a:schemeClr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333159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0" y="1136341"/>
            <a:ext cx="12192000" cy="115410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9072"/>
          </a:xfrm>
        </p:spPr>
        <p:txBody>
          <a:bodyPr>
            <a:normAutofit/>
          </a:bodyPr>
          <a:lstStyle/>
          <a:p>
            <a:r>
              <a:rPr kumimoji="1" lang="ja-JP" altLang="en-US" sz="3200" b="1" dirty="0" smtClean="0">
                <a:solidFill>
                  <a:schemeClr val="bg2">
                    <a:lumMod val="75000"/>
                  </a:schemeClr>
                </a:solidFill>
                <a:latin typeface="+mn-ea"/>
                <a:ea typeface="+mn-ea"/>
              </a:rPr>
              <a:t>提案書（その１：様式</a:t>
            </a:r>
            <a:r>
              <a:rPr kumimoji="1" lang="en-US" altLang="ja-JP" sz="3200" b="1" dirty="0" smtClean="0">
                <a:solidFill>
                  <a:schemeClr val="bg2">
                    <a:lumMod val="75000"/>
                  </a:schemeClr>
                </a:solidFill>
                <a:latin typeface="+mn-ea"/>
                <a:ea typeface="+mn-ea"/>
              </a:rPr>
              <a:t>A-9-1</a:t>
            </a:r>
            <a:r>
              <a:rPr kumimoji="1" lang="ja-JP" altLang="en-US" sz="3200" b="1" dirty="0" smtClean="0">
                <a:solidFill>
                  <a:schemeClr val="bg2">
                    <a:lumMod val="75000"/>
                  </a:schemeClr>
                </a:solidFill>
                <a:latin typeface="+mn-ea"/>
                <a:ea typeface="+mn-ea"/>
              </a:rPr>
              <a:t>）</a:t>
            </a:r>
            <a:endParaRPr kumimoji="1" lang="ja-JP" altLang="en-US" sz="3200" b="1" dirty="0">
              <a:solidFill>
                <a:schemeClr val="bg2">
                  <a:lumMod val="75000"/>
                </a:schemeClr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226571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0" y="1136341"/>
            <a:ext cx="12192000" cy="115410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9072"/>
          </a:xfrm>
        </p:spPr>
        <p:txBody>
          <a:bodyPr>
            <a:normAutofit/>
          </a:bodyPr>
          <a:lstStyle/>
          <a:p>
            <a:r>
              <a:rPr kumimoji="1" lang="ja-JP" altLang="en-US" sz="3200" b="1" dirty="0" smtClean="0">
                <a:solidFill>
                  <a:schemeClr val="bg2">
                    <a:lumMod val="75000"/>
                  </a:schemeClr>
                </a:solidFill>
                <a:latin typeface="+mn-ea"/>
                <a:ea typeface="+mn-ea"/>
              </a:rPr>
              <a:t>提案書（その１：様式</a:t>
            </a:r>
            <a:r>
              <a:rPr kumimoji="1" lang="en-US" altLang="ja-JP" sz="3200" b="1" dirty="0" smtClean="0">
                <a:solidFill>
                  <a:schemeClr val="bg2">
                    <a:lumMod val="75000"/>
                  </a:schemeClr>
                </a:solidFill>
                <a:latin typeface="+mn-ea"/>
                <a:ea typeface="+mn-ea"/>
              </a:rPr>
              <a:t>A-9-1</a:t>
            </a:r>
            <a:r>
              <a:rPr kumimoji="1" lang="ja-JP" altLang="en-US" sz="3200" b="1" dirty="0" smtClean="0">
                <a:solidFill>
                  <a:schemeClr val="bg2">
                    <a:lumMod val="75000"/>
                  </a:schemeClr>
                </a:solidFill>
                <a:latin typeface="+mn-ea"/>
                <a:ea typeface="+mn-ea"/>
              </a:rPr>
              <a:t>）</a:t>
            </a:r>
            <a:endParaRPr kumimoji="1" lang="ja-JP" altLang="en-US" sz="3200" b="1" dirty="0">
              <a:solidFill>
                <a:schemeClr val="bg2">
                  <a:lumMod val="75000"/>
                </a:schemeClr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788145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0" y="1136341"/>
            <a:ext cx="12192000" cy="115410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9072"/>
          </a:xfrm>
        </p:spPr>
        <p:txBody>
          <a:bodyPr>
            <a:normAutofit/>
          </a:bodyPr>
          <a:lstStyle/>
          <a:p>
            <a:r>
              <a:rPr kumimoji="1" lang="ja-JP" altLang="en-US" sz="3200" b="1" dirty="0" smtClean="0">
                <a:solidFill>
                  <a:schemeClr val="bg2">
                    <a:lumMod val="75000"/>
                  </a:schemeClr>
                </a:solidFill>
                <a:latin typeface="+mn-ea"/>
                <a:ea typeface="+mn-ea"/>
              </a:rPr>
              <a:t>提案書（</a:t>
            </a:r>
            <a:r>
              <a:rPr lang="ja-JP" altLang="en-US" sz="3200" b="1" dirty="0">
                <a:solidFill>
                  <a:schemeClr val="bg2">
                    <a:lumMod val="75000"/>
                  </a:schemeClr>
                </a:solidFill>
                <a:latin typeface="+mn-ea"/>
                <a:ea typeface="+mn-ea"/>
              </a:rPr>
              <a:t>その２：様式</a:t>
            </a:r>
            <a:r>
              <a:rPr lang="en-US" altLang="ja-JP" sz="3200" b="1" dirty="0" smtClean="0">
                <a:solidFill>
                  <a:schemeClr val="bg2">
                    <a:lumMod val="75000"/>
                  </a:schemeClr>
                </a:solidFill>
                <a:latin typeface="+mn-ea"/>
                <a:ea typeface="+mn-ea"/>
              </a:rPr>
              <a:t>A-9-2</a:t>
            </a:r>
            <a:r>
              <a:rPr kumimoji="1" lang="ja-JP" altLang="en-US" sz="3200" b="1" dirty="0" smtClean="0">
                <a:solidFill>
                  <a:schemeClr val="bg2">
                    <a:lumMod val="75000"/>
                  </a:schemeClr>
                </a:solidFill>
                <a:latin typeface="+mn-ea"/>
                <a:ea typeface="+mn-ea"/>
              </a:rPr>
              <a:t>）</a:t>
            </a:r>
            <a:endParaRPr kumimoji="1" lang="ja-JP" altLang="en-US" sz="3200" b="1" dirty="0">
              <a:solidFill>
                <a:schemeClr val="bg2">
                  <a:lumMod val="7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838200" y="1313895"/>
            <a:ext cx="10515600" cy="486306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400" dirty="0" smtClean="0">
                <a:solidFill>
                  <a:schemeClr val="bg2">
                    <a:lumMod val="75000"/>
                  </a:schemeClr>
                </a:solidFill>
              </a:rPr>
              <a:t>本紙では下記事項を記載すること</a:t>
            </a:r>
            <a:endParaRPr kumimoji="1" lang="en-US" altLang="ja-JP" sz="2400" dirty="0" smtClean="0">
              <a:solidFill>
                <a:schemeClr val="bg2">
                  <a:lumMod val="75000"/>
                </a:schemeClr>
              </a:solidFill>
            </a:endParaRPr>
          </a:p>
          <a:p>
            <a:pPr marL="914400" lvl="1" indent="-457200">
              <a:lnSpc>
                <a:spcPct val="150000"/>
              </a:lnSpc>
              <a:buFont typeface="+mj-ea"/>
              <a:buAutoNum type="circleNumDbPlain"/>
            </a:pPr>
            <a:r>
              <a:rPr kumimoji="1" lang="ja-JP" altLang="en-US" dirty="0" smtClean="0">
                <a:solidFill>
                  <a:schemeClr val="bg2">
                    <a:lumMod val="75000"/>
                  </a:schemeClr>
                </a:solidFill>
              </a:rPr>
              <a:t>返礼品・登録事業者の登録受付体制の構造に関すること</a:t>
            </a:r>
            <a:endParaRPr kumimoji="1" lang="en-US" altLang="ja-JP" dirty="0" smtClean="0">
              <a:solidFill>
                <a:schemeClr val="bg2">
                  <a:lumMod val="75000"/>
                </a:schemeClr>
              </a:solidFill>
            </a:endParaRPr>
          </a:p>
          <a:p>
            <a:pPr marL="914400" lvl="1" indent="-457200">
              <a:lnSpc>
                <a:spcPct val="150000"/>
              </a:lnSpc>
              <a:buFont typeface="+mj-ea"/>
              <a:buAutoNum type="circleNumDbPlain"/>
            </a:pPr>
            <a:r>
              <a:rPr lang="ja-JP" altLang="en-US" dirty="0" smtClean="0">
                <a:solidFill>
                  <a:schemeClr val="bg2">
                    <a:lumMod val="75000"/>
                  </a:schemeClr>
                </a:solidFill>
              </a:rPr>
              <a:t>返礼品提供事業者への提案スキーム及び内容に関すること</a:t>
            </a:r>
            <a:endParaRPr lang="en-US" altLang="ja-JP" dirty="0" smtClean="0">
              <a:solidFill>
                <a:schemeClr val="bg2">
                  <a:lumMod val="7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ja-JP" altLang="en-US" sz="2400" dirty="0" smtClean="0">
                <a:solidFill>
                  <a:schemeClr val="bg2">
                    <a:lumMod val="75000"/>
                  </a:schemeClr>
                </a:solidFill>
              </a:rPr>
              <a:t>最大３ページまでとし、文字は</a:t>
            </a:r>
            <a:r>
              <a:rPr lang="en-US" altLang="ja-JP" sz="2400" dirty="0" smtClean="0">
                <a:solidFill>
                  <a:schemeClr val="bg2">
                    <a:lumMod val="75000"/>
                  </a:schemeClr>
                </a:solidFill>
              </a:rPr>
              <a:t>24</a:t>
            </a:r>
            <a:r>
              <a:rPr lang="ja-JP" altLang="en-US" sz="2400" dirty="0" smtClean="0">
                <a:solidFill>
                  <a:schemeClr val="bg2">
                    <a:lumMod val="75000"/>
                  </a:schemeClr>
                </a:solidFill>
              </a:rPr>
              <a:t>ポイント以上とすること</a:t>
            </a:r>
            <a:endParaRPr lang="en-US" altLang="ja-JP" sz="2400" dirty="0" smtClean="0">
              <a:solidFill>
                <a:schemeClr val="bg2">
                  <a:lumMod val="7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ja-JP" altLang="en-US" sz="2400" dirty="0">
                <a:solidFill>
                  <a:schemeClr val="bg2">
                    <a:lumMod val="75000"/>
                  </a:schemeClr>
                </a:solidFill>
              </a:rPr>
              <a:t>正本に</a:t>
            </a:r>
            <a:r>
              <a:rPr lang="ja-JP" altLang="en-US" sz="2400" dirty="0" smtClean="0">
                <a:solidFill>
                  <a:schemeClr val="bg2">
                    <a:lumMod val="75000"/>
                  </a:schemeClr>
                </a:solidFill>
              </a:rPr>
              <a:t>は応募者名が分かるように社名、ロゴ等を使用する一方、</a:t>
            </a:r>
            <a:r>
              <a:rPr lang="en-US" altLang="ja-JP" sz="2400" dirty="0" smtClean="0">
                <a:solidFill>
                  <a:schemeClr val="bg2">
                    <a:lumMod val="75000"/>
                  </a:schemeClr>
                </a:solidFill>
              </a:rPr>
              <a:t/>
            </a:r>
            <a:br>
              <a:rPr lang="en-US" altLang="ja-JP" sz="2400" dirty="0" smtClean="0">
                <a:solidFill>
                  <a:schemeClr val="bg2">
                    <a:lumMod val="75000"/>
                  </a:schemeClr>
                </a:solidFill>
              </a:rPr>
            </a:br>
            <a:r>
              <a:rPr lang="ja-JP" altLang="en-US" sz="2400" dirty="0" smtClean="0">
                <a:solidFill>
                  <a:schemeClr val="bg2">
                    <a:lumMod val="75000"/>
                  </a:schemeClr>
                </a:solidFill>
              </a:rPr>
              <a:t>副本には一切使用せずに提出すること。</a:t>
            </a:r>
            <a:endParaRPr lang="en-US" altLang="ja-JP" sz="2400" dirty="0" smtClean="0">
              <a:solidFill>
                <a:schemeClr val="bg2">
                  <a:lumMod val="7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ja-JP" altLang="en-US" sz="2400" dirty="0" smtClean="0">
                <a:solidFill>
                  <a:schemeClr val="bg2">
                    <a:lumMod val="75000"/>
                  </a:schemeClr>
                </a:solidFill>
              </a:rPr>
              <a:t>上記事項を遵守する場合に限り、</a:t>
            </a:r>
            <a:r>
              <a:rPr kumimoji="1" lang="ja-JP" altLang="en-US" sz="2400" dirty="0" smtClean="0">
                <a:solidFill>
                  <a:schemeClr val="bg2">
                    <a:lumMod val="75000"/>
                  </a:schemeClr>
                </a:solidFill>
              </a:rPr>
              <a:t>応募者が平時使用するデザインを</a:t>
            </a:r>
            <a:r>
              <a:rPr kumimoji="1" lang="en-US" altLang="ja-JP" sz="2400" dirty="0" smtClean="0">
                <a:solidFill>
                  <a:schemeClr val="bg2">
                    <a:lumMod val="75000"/>
                  </a:schemeClr>
                </a:solidFill>
              </a:rPr>
              <a:t/>
            </a:r>
            <a:br>
              <a:rPr kumimoji="1" lang="en-US" altLang="ja-JP" sz="2400" dirty="0" smtClean="0">
                <a:solidFill>
                  <a:schemeClr val="bg2">
                    <a:lumMod val="75000"/>
                  </a:schemeClr>
                </a:solidFill>
              </a:rPr>
            </a:br>
            <a:r>
              <a:rPr kumimoji="1" lang="ja-JP" altLang="en-US" sz="2400" dirty="0" smtClean="0">
                <a:solidFill>
                  <a:schemeClr val="bg2">
                    <a:lumMod val="75000"/>
                  </a:schemeClr>
                </a:solidFill>
              </a:rPr>
              <a:t>使用する</a:t>
            </a:r>
            <a:r>
              <a:rPr lang="ja-JP" altLang="en-US" sz="2400" dirty="0" smtClean="0">
                <a:solidFill>
                  <a:schemeClr val="bg2">
                    <a:lumMod val="75000"/>
                  </a:schemeClr>
                </a:solidFill>
              </a:rPr>
              <a:t>ことを妨げない</a:t>
            </a:r>
            <a:endParaRPr kumimoji="1" lang="en-US" altLang="ja-JP" sz="2400" dirty="0" smtClean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77188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0" y="1136341"/>
            <a:ext cx="12192000" cy="115410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9072"/>
          </a:xfrm>
        </p:spPr>
        <p:txBody>
          <a:bodyPr>
            <a:normAutofit/>
          </a:bodyPr>
          <a:lstStyle/>
          <a:p>
            <a:r>
              <a:rPr kumimoji="1" lang="ja-JP" altLang="en-US" sz="3200" b="1" dirty="0" smtClean="0">
                <a:solidFill>
                  <a:schemeClr val="bg2">
                    <a:lumMod val="75000"/>
                  </a:schemeClr>
                </a:solidFill>
                <a:latin typeface="+mn-ea"/>
                <a:ea typeface="+mn-ea"/>
              </a:rPr>
              <a:t>提案書（</a:t>
            </a:r>
            <a:r>
              <a:rPr lang="ja-JP" altLang="en-US" sz="3200" b="1" dirty="0">
                <a:solidFill>
                  <a:schemeClr val="bg2">
                    <a:lumMod val="75000"/>
                  </a:schemeClr>
                </a:solidFill>
                <a:latin typeface="+mn-ea"/>
                <a:ea typeface="+mn-ea"/>
              </a:rPr>
              <a:t>その２：様式</a:t>
            </a:r>
            <a:r>
              <a:rPr lang="en-US" altLang="ja-JP" sz="3200" b="1" dirty="0" smtClean="0">
                <a:solidFill>
                  <a:schemeClr val="bg2">
                    <a:lumMod val="75000"/>
                  </a:schemeClr>
                </a:solidFill>
                <a:latin typeface="+mn-ea"/>
                <a:ea typeface="+mn-ea"/>
              </a:rPr>
              <a:t>A-9-2</a:t>
            </a:r>
            <a:r>
              <a:rPr kumimoji="1" lang="ja-JP" altLang="en-US" sz="3200" b="1" dirty="0" smtClean="0">
                <a:solidFill>
                  <a:schemeClr val="bg2">
                    <a:lumMod val="75000"/>
                  </a:schemeClr>
                </a:solidFill>
                <a:latin typeface="+mn-ea"/>
                <a:ea typeface="+mn-ea"/>
              </a:rPr>
              <a:t>）</a:t>
            </a:r>
            <a:endParaRPr kumimoji="1" lang="ja-JP" altLang="en-US" sz="3200" b="1" dirty="0">
              <a:solidFill>
                <a:schemeClr val="bg2">
                  <a:lumMod val="75000"/>
                </a:schemeClr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346847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0" y="1136341"/>
            <a:ext cx="12192000" cy="115410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9072"/>
          </a:xfrm>
        </p:spPr>
        <p:txBody>
          <a:bodyPr>
            <a:normAutofit/>
          </a:bodyPr>
          <a:lstStyle/>
          <a:p>
            <a:r>
              <a:rPr kumimoji="1" lang="ja-JP" altLang="en-US" sz="3200" b="1" dirty="0" smtClean="0">
                <a:solidFill>
                  <a:schemeClr val="bg2">
                    <a:lumMod val="75000"/>
                  </a:schemeClr>
                </a:solidFill>
                <a:latin typeface="+mn-ea"/>
                <a:ea typeface="+mn-ea"/>
              </a:rPr>
              <a:t>提案書（</a:t>
            </a:r>
            <a:r>
              <a:rPr lang="ja-JP" altLang="en-US" sz="3200" b="1" dirty="0">
                <a:solidFill>
                  <a:schemeClr val="bg2">
                    <a:lumMod val="75000"/>
                  </a:schemeClr>
                </a:solidFill>
                <a:latin typeface="+mn-ea"/>
                <a:ea typeface="+mn-ea"/>
              </a:rPr>
              <a:t>その２：様式</a:t>
            </a:r>
            <a:r>
              <a:rPr lang="en-US" altLang="ja-JP" sz="3200" b="1" dirty="0" smtClean="0">
                <a:solidFill>
                  <a:schemeClr val="bg2">
                    <a:lumMod val="75000"/>
                  </a:schemeClr>
                </a:solidFill>
                <a:latin typeface="+mn-ea"/>
                <a:ea typeface="+mn-ea"/>
              </a:rPr>
              <a:t>A-9-2</a:t>
            </a:r>
            <a:r>
              <a:rPr kumimoji="1" lang="ja-JP" altLang="en-US" sz="3200" b="1" dirty="0" smtClean="0">
                <a:solidFill>
                  <a:schemeClr val="bg2">
                    <a:lumMod val="75000"/>
                  </a:schemeClr>
                </a:solidFill>
                <a:latin typeface="+mn-ea"/>
                <a:ea typeface="+mn-ea"/>
              </a:rPr>
              <a:t>）</a:t>
            </a:r>
            <a:endParaRPr kumimoji="1" lang="ja-JP" altLang="en-US" sz="3200" b="1" dirty="0">
              <a:solidFill>
                <a:schemeClr val="bg2">
                  <a:lumMod val="75000"/>
                </a:schemeClr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7405903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0" y="1136341"/>
            <a:ext cx="12192000" cy="115410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9072"/>
          </a:xfrm>
        </p:spPr>
        <p:txBody>
          <a:bodyPr>
            <a:normAutofit/>
          </a:bodyPr>
          <a:lstStyle/>
          <a:p>
            <a:r>
              <a:rPr kumimoji="1" lang="ja-JP" altLang="en-US" sz="3200" b="1" dirty="0" smtClean="0">
                <a:solidFill>
                  <a:schemeClr val="bg2">
                    <a:lumMod val="75000"/>
                  </a:schemeClr>
                </a:solidFill>
                <a:latin typeface="+mn-ea"/>
                <a:ea typeface="+mn-ea"/>
              </a:rPr>
              <a:t>提案書（</a:t>
            </a:r>
            <a:r>
              <a:rPr lang="ja-JP" altLang="en-US" sz="3200" b="1" dirty="0">
                <a:solidFill>
                  <a:schemeClr val="bg2">
                    <a:lumMod val="75000"/>
                  </a:schemeClr>
                </a:solidFill>
                <a:latin typeface="+mn-ea"/>
                <a:ea typeface="+mn-ea"/>
              </a:rPr>
              <a:t>その３：様式</a:t>
            </a:r>
            <a:r>
              <a:rPr lang="en-US" altLang="ja-JP" sz="3200" b="1" dirty="0" smtClean="0">
                <a:solidFill>
                  <a:schemeClr val="bg2">
                    <a:lumMod val="75000"/>
                  </a:schemeClr>
                </a:solidFill>
                <a:latin typeface="+mn-ea"/>
                <a:ea typeface="+mn-ea"/>
              </a:rPr>
              <a:t>A-9-3</a:t>
            </a:r>
            <a:r>
              <a:rPr kumimoji="1" lang="ja-JP" altLang="en-US" sz="3200" b="1" dirty="0" smtClean="0">
                <a:solidFill>
                  <a:schemeClr val="bg2">
                    <a:lumMod val="75000"/>
                  </a:schemeClr>
                </a:solidFill>
                <a:latin typeface="+mn-ea"/>
                <a:ea typeface="+mn-ea"/>
              </a:rPr>
              <a:t>）</a:t>
            </a:r>
            <a:endParaRPr kumimoji="1" lang="ja-JP" altLang="en-US" sz="3200" b="1" dirty="0">
              <a:solidFill>
                <a:schemeClr val="bg2">
                  <a:lumMod val="7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838200" y="1313895"/>
            <a:ext cx="10515600" cy="486306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400" dirty="0" smtClean="0">
                <a:solidFill>
                  <a:schemeClr val="bg2">
                    <a:lumMod val="75000"/>
                  </a:schemeClr>
                </a:solidFill>
              </a:rPr>
              <a:t>本紙では下記事項を記載すること</a:t>
            </a:r>
            <a:endParaRPr kumimoji="1" lang="en-US" altLang="ja-JP" sz="2400" dirty="0" smtClean="0">
              <a:solidFill>
                <a:schemeClr val="bg2">
                  <a:lumMod val="75000"/>
                </a:schemeClr>
              </a:solidFill>
            </a:endParaRPr>
          </a:p>
          <a:p>
            <a:pPr marL="914400" lvl="1" indent="-457200">
              <a:lnSpc>
                <a:spcPct val="150000"/>
              </a:lnSpc>
              <a:buFont typeface="+mj-ea"/>
              <a:buAutoNum type="circleNumDbPlain"/>
            </a:pPr>
            <a:r>
              <a:rPr kumimoji="1" lang="ja-JP" altLang="en-US" dirty="0" smtClean="0">
                <a:solidFill>
                  <a:schemeClr val="bg2">
                    <a:lumMod val="75000"/>
                  </a:schemeClr>
                </a:solidFill>
              </a:rPr>
              <a:t>新たに返礼品提供事業者への登録を促す営業内容に関すること</a:t>
            </a:r>
            <a:endParaRPr kumimoji="1" lang="en-US" altLang="ja-JP" dirty="0" smtClean="0">
              <a:solidFill>
                <a:schemeClr val="bg2">
                  <a:lumMod val="75000"/>
                </a:schemeClr>
              </a:solidFill>
            </a:endParaRPr>
          </a:p>
          <a:p>
            <a:pPr marL="914400" lvl="1" indent="-457200">
              <a:lnSpc>
                <a:spcPct val="150000"/>
              </a:lnSpc>
              <a:buFont typeface="+mj-ea"/>
              <a:buAutoNum type="circleNumDbPlain"/>
            </a:pPr>
            <a:r>
              <a:rPr lang="ja-JP" altLang="en-US" dirty="0" smtClean="0">
                <a:solidFill>
                  <a:schemeClr val="bg2">
                    <a:lumMod val="75000"/>
                  </a:schemeClr>
                </a:solidFill>
              </a:rPr>
              <a:t>返礼品の種類及び品目数への登録を促す営業内容に関すること</a:t>
            </a:r>
            <a:endParaRPr lang="en-US" altLang="ja-JP" dirty="0" smtClean="0">
              <a:solidFill>
                <a:schemeClr val="bg2">
                  <a:lumMod val="7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ja-JP" altLang="en-US" sz="2400" dirty="0" smtClean="0">
                <a:solidFill>
                  <a:schemeClr val="bg2">
                    <a:lumMod val="75000"/>
                  </a:schemeClr>
                </a:solidFill>
              </a:rPr>
              <a:t>最大３ページまでとし、文字は</a:t>
            </a:r>
            <a:r>
              <a:rPr lang="en-US" altLang="ja-JP" sz="2400" dirty="0" smtClean="0">
                <a:solidFill>
                  <a:schemeClr val="bg2">
                    <a:lumMod val="75000"/>
                  </a:schemeClr>
                </a:solidFill>
              </a:rPr>
              <a:t>24</a:t>
            </a:r>
            <a:r>
              <a:rPr lang="ja-JP" altLang="en-US" sz="2400" dirty="0" smtClean="0">
                <a:solidFill>
                  <a:schemeClr val="bg2">
                    <a:lumMod val="75000"/>
                  </a:schemeClr>
                </a:solidFill>
              </a:rPr>
              <a:t>ポイント以上とすること</a:t>
            </a:r>
            <a:endParaRPr lang="en-US" altLang="ja-JP" sz="2400" dirty="0" smtClean="0">
              <a:solidFill>
                <a:schemeClr val="bg2">
                  <a:lumMod val="7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ja-JP" altLang="en-US" sz="2400" dirty="0">
                <a:solidFill>
                  <a:schemeClr val="bg2">
                    <a:lumMod val="75000"/>
                  </a:schemeClr>
                </a:solidFill>
              </a:rPr>
              <a:t>正本に</a:t>
            </a:r>
            <a:r>
              <a:rPr lang="ja-JP" altLang="en-US" sz="2400" dirty="0" smtClean="0">
                <a:solidFill>
                  <a:schemeClr val="bg2">
                    <a:lumMod val="75000"/>
                  </a:schemeClr>
                </a:solidFill>
              </a:rPr>
              <a:t>は応募者名が分かるように社名、ロゴ等を使用する一方、</a:t>
            </a:r>
            <a:r>
              <a:rPr lang="en-US" altLang="ja-JP" sz="2400" dirty="0" smtClean="0">
                <a:solidFill>
                  <a:schemeClr val="bg2">
                    <a:lumMod val="75000"/>
                  </a:schemeClr>
                </a:solidFill>
              </a:rPr>
              <a:t/>
            </a:r>
            <a:br>
              <a:rPr lang="en-US" altLang="ja-JP" sz="2400" dirty="0" smtClean="0">
                <a:solidFill>
                  <a:schemeClr val="bg2">
                    <a:lumMod val="75000"/>
                  </a:schemeClr>
                </a:solidFill>
              </a:rPr>
            </a:br>
            <a:r>
              <a:rPr lang="ja-JP" altLang="en-US" sz="2400" dirty="0" smtClean="0">
                <a:solidFill>
                  <a:schemeClr val="bg2">
                    <a:lumMod val="75000"/>
                  </a:schemeClr>
                </a:solidFill>
              </a:rPr>
              <a:t>副本には一切使用せずに提出すること。</a:t>
            </a:r>
            <a:endParaRPr lang="en-US" altLang="ja-JP" sz="2400" dirty="0" smtClean="0">
              <a:solidFill>
                <a:schemeClr val="bg2">
                  <a:lumMod val="7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ja-JP" altLang="en-US" sz="2400" dirty="0" smtClean="0">
                <a:solidFill>
                  <a:schemeClr val="bg2">
                    <a:lumMod val="75000"/>
                  </a:schemeClr>
                </a:solidFill>
              </a:rPr>
              <a:t>上記事項を遵守する場合に限り、</a:t>
            </a:r>
            <a:r>
              <a:rPr kumimoji="1" lang="ja-JP" altLang="en-US" sz="2400" dirty="0" smtClean="0">
                <a:solidFill>
                  <a:schemeClr val="bg2">
                    <a:lumMod val="75000"/>
                  </a:schemeClr>
                </a:solidFill>
              </a:rPr>
              <a:t>応募者が平時使用するデザインを</a:t>
            </a:r>
            <a:r>
              <a:rPr kumimoji="1" lang="en-US" altLang="ja-JP" sz="2400" dirty="0" smtClean="0">
                <a:solidFill>
                  <a:schemeClr val="bg2">
                    <a:lumMod val="75000"/>
                  </a:schemeClr>
                </a:solidFill>
              </a:rPr>
              <a:t/>
            </a:r>
            <a:br>
              <a:rPr kumimoji="1" lang="en-US" altLang="ja-JP" sz="2400" dirty="0" smtClean="0">
                <a:solidFill>
                  <a:schemeClr val="bg2">
                    <a:lumMod val="75000"/>
                  </a:schemeClr>
                </a:solidFill>
              </a:rPr>
            </a:br>
            <a:r>
              <a:rPr kumimoji="1" lang="ja-JP" altLang="en-US" sz="2400" dirty="0" smtClean="0">
                <a:solidFill>
                  <a:schemeClr val="bg2">
                    <a:lumMod val="75000"/>
                  </a:schemeClr>
                </a:solidFill>
              </a:rPr>
              <a:t>使用する</a:t>
            </a:r>
            <a:r>
              <a:rPr lang="ja-JP" altLang="en-US" sz="2400" dirty="0" smtClean="0">
                <a:solidFill>
                  <a:schemeClr val="bg2">
                    <a:lumMod val="75000"/>
                  </a:schemeClr>
                </a:solidFill>
              </a:rPr>
              <a:t>ことを妨げない</a:t>
            </a:r>
            <a:endParaRPr kumimoji="1" lang="en-US" altLang="ja-JP" sz="2400" dirty="0" smtClean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7906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0" y="1136341"/>
            <a:ext cx="12192000" cy="115410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9072"/>
          </a:xfrm>
        </p:spPr>
        <p:txBody>
          <a:bodyPr>
            <a:normAutofit/>
          </a:bodyPr>
          <a:lstStyle/>
          <a:p>
            <a:r>
              <a:rPr kumimoji="1" lang="ja-JP" altLang="en-US" sz="3200" b="1" dirty="0" smtClean="0">
                <a:solidFill>
                  <a:schemeClr val="bg2">
                    <a:lumMod val="75000"/>
                  </a:schemeClr>
                </a:solidFill>
                <a:latin typeface="+mn-ea"/>
                <a:ea typeface="+mn-ea"/>
              </a:rPr>
              <a:t>提案書（</a:t>
            </a:r>
            <a:r>
              <a:rPr lang="ja-JP" altLang="en-US" sz="3200" b="1" dirty="0">
                <a:solidFill>
                  <a:schemeClr val="bg2">
                    <a:lumMod val="75000"/>
                  </a:schemeClr>
                </a:solidFill>
                <a:latin typeface="+mn-ea"/>
                <a:ea typeface="+mn-ea"/>
              </a:rPr>
              <a:t>その３：様式</a:t>
            </a:r>
            <a:r>
              <a:rPr lang="en-US" altLang="ja-JP" sz="3200" b="1" dirty="0" smtClean="0">
                <a:solidFill>
                  <a:schemeClr val="bg2">
                    <a:lumMod val="75000"/>
                  </a:schemeClr>
                </a:solidFill>
                <a:latin typeface="+mn-ea"/>
                <a:ea typeface="+mn-ea"/>
              </a:rPr>
              <a:t>A-9-3</a:t>
            </a:r>
            <a:r>
              <a:rPr kumimoji="1" lang="ja-JP" altLang="en-US" sz="3200" b="1" dirty="0" smtClean="0">
                <a:solidFill>
                  <a:schemeClr val="bg2">
                    <a:lumMod val="75000"/>
                  </a:schemeClr>
                </a:solidFill>
                <a:latin typeface="+mn-ea"/>
                <a:ea typeface="+mn-ea"/>
              </a:rPr>
              <a:t>）</a:t>
            </a:r>
            <a:endParaRPr kumimoji="1" lang="ja-JP" altLang="en-US" sz="3200" b="1" dirty="0">
              <a:solidFill>
                <a:schemeClr val="bg2">
                  <a:lumMod val="75000"/>
                </a:schemeClr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7235559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0" y="1136341"/>
            <a:ext cx="12192000" cy="115410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9072"/>
          </a:xfrm>
        </p:spPr>
        <p:txBody>
          <a:bodyPr>
            <a:normAutofit/>
          </a:bodyPr>
          <a:lstStyle/>
          <a:p>
            <a:r>
              <a:rPr kumimoji="1" lang="ja-JP" altLang="en-US" sz="3200" b="1" dirty="0" smtClean="0">
                <a:solidFill>
                  <a:schemeClr val="bg2">
                    <a:lumMod val="75000"/>
                  </a:schemeClr>
                </a:solidFill>
                <a:latin typeface="+mn-ea"/>
                <a:ea typeface="+mn-ea"/>
              </a:rPr>
              <a:t>提案書（</a:t>
            </a:r>
            <a:r>
              <a:rPr lang="ja-JP" altLang="en-US" sz="3200" b="1" dirty="0">
                <a:solidFill>
                  <a:schemeClr val="bg2">
                    <a:lumMod val="75000"/>
                  </a:schemeClr>
                </a:solidFill>
                <a:latin typeface="+mn-ea"/>
                <a:ea typeface="+mn-ea"/>
              </a:rPr>
              <a:t>その３：様式</a:t>
            </a:r>
            <a:r>
              <a:rPr lang="en-US" altLang="ja-JP" sz="3200" b="1" dirty="0" smtClean="0">
                <a:solidFill>
                  <a:schemeClr val="bg2">
                    <a:lumMod val="75000"/>
                  </a:schemeClr>
                </a:solidFill>
                <a:latin typeface="+mn-ea"/>
                <a:ea typeface="+mn-ea"/>
              </a:rPr>
              <a:t>A-9-3</a:t>
            </a:r>
            <a:r>
              <a:rPr kumimoji="1" lang="ja-JP" altLang="en-US" sz="3200" b="1" dirty="0" smtClean="0">
                <a:solidFill>
                  <a:schemeClr val="bg2">
                    <a:lumMod val="75000"/>
                  </a:schemeClr>
                </a:solidFill>
                <a:latin typeface="+mn-ea"/>
                <a:ea typeface="+mn-ea"/>
              </a:rPr>
              <a:t>）</a:t>
            </a:r>
            <a:endParaRPr kumimoji="1" lang="ja-JP" altLang="en-US" sz="3200" b="1" dirty="0">
              <a:solidFill>
                <a:schemeClr val="bg2">
                  <a:lumMod val="75000"/>
                </a:schemeClr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829973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593</Words>
  <Application>Microsoft Office PowerPoint</Application>
  <PresentationFormat>ワイド画面</PresentationFormat>
  <Paragraphs>44</Paragraphs>
  <Slides>15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19" baseType="lpstr">
      <vt:lpstr>游ゴシック</vt:lpstr>
      <vt:lpstr>游ゴシック Light</vt:lpstr>
      <vt:lpstr>Arial</vt:lpstr>
      <vt:lpstr>Office テーマ</vt:lpstr>
      <vt:lpstr>提案書（その１：様式A-9-1）</vt:lpstr>
      <vt:lpstr>提案書（その１：様式A-9-1）</vt:lpstr>
      <vt:lpstr>提案書（その１：様式A-9-1）</vt:lpstr>
      <vt:lpstr>提案書（その２：様式A-9-2）</vt:lpstr>
      <vt:lpstr>提案書（その２：様式A-9-2）</vt:lpstr>
      <vt:lpstr>提案書（その２：様式A-9-2）</vt:lpstr>
      <vt:lpstr>提案書（その３：様式A-9-3）</vt:lpstr>
      <vt:lpstr>提案書（その３：様式A-9-3）</vt:lpstr>
      <vt:lpstr>提案書（その３：様式A-9-3）</vt:lpstr>
      <vt:lpstr>提案書（その４：様式A-9-4）</vt:lpstr>
      <vt:lpstr>提案書（その４：様式A-9-4）</vt:lpstr>
      <vt:lpstr>提案書（その４：様式A-9-4）</vt:lpstr>
      <vt:lpstr>提案書（その５：様式A-9-5）</vt:lpstr>
      <vt:lpstr>提案書（その５：様式A-9-5）</vt:lpstr>
      <vt:lpstr>提案書（その５：様式A-9-5）</vt:lpstr>
    </vt:vector>
  </TitlesOfParts>
  <Company>西宮市役所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西宮市役所</dc:creator>
  <cp:lastModifiedBy>西宮市役所</cp:lastModifiedBy>
  <cp:revision>4</cp:revision>
  <dcterms:created xsi:type="dcterms:W3CDTF">2024-11-22T04:18:23Z</dcterms:created>
  <dcterms:modified xsi:type="dcterms:W3CDTF">2024-11-22T05:21:10Z</dcterms:modified>
</cp:coreProperties>
</file>