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479" r:id="rId3"/>
    <p:sldId id="503" r:id="rId4"/>
    <p:sldId id="505" r:id="rId5"/>
    <p:sldId id="504" r:id="rId6"/>
    <p:sldId id="506" r:id="rId7"/>
    <p:sldId id="481" r:id="rId8"/>
    <p:sldId id="507" r:id="rId9"/>
    <p:sldId id="497" r:id="rId10"/>
    <p:sldId id="498" r:id="rId11"/>
    <p:sldId id="488" r:id="rId12"/>
    <p:sldId id="509" r:id="rId13"/>
    <p:sldId id="491" r:id="rId14"/>
    <p:sldId id="513" r:id="rId15"/>
    <p:sldId id="496" r:id="rId16"/>
    <p:sldId id="514" r:id="rId17"/>
    <p:sldId id="510" r:id="rId18"/>
    <p:sldId id="511" r:id="rId19"/>
    <p:sldId id="515" r:id="rId20"/>
    <p:sldId id="512" r:id="rId21"/>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本 さやか" initials="西本" lastIdx="23" clrIdx="0">
    <p:extLst>
      <p:ext uri="{19B8F6BF-5375-455C-9EA6-DF929625EA0E}">
        <p15:presenceInfo xmlns:p15="http://schemas.microsoft.com/office/powerpoint/2012/main" userId="35914ac0280788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B0"/>
    <a:srgbClr val="FCC0CB"/>
    <a:srgbClr val="E2AC00"/>
    <a:srgbClr val="FAE4B4"/>
    <a:srgbClr val="F5C967"/>
    <a:srgbClr val="B9B9B9"/>
    <a:srgbClr val="FAE6B4"/>
    <a:srgbClr val="FFE8AF"/>
    <a:srgbClr val="FF534F"/>
    <a:srgbClr val="D3E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1" autoAdjust="0"/>
    <p:restoredTop sz="98701" autoAdjust="0"/>
  </p:normalViewPr>
  <p:slideViewPr>
    <p:cSldViewPr>
      <p:cViewPr varScale="1">
        <p:scale>
          <a:sx n="82" d="100"/>
          <a:sy n="82" d="100"/>
        </p:scale>
        <p:origin x="13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6788"/>
          </a:xfrm>
          <a:prstGeom prst="rect">
            <a:avLst/>
          </a:prstGeom>
        </p:spPr>
        <p:txBody>
          <a:bodyPr vert="horz" lIns="91434" tIns="45718" rIns="91434" bIns="457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7" y="0"/>
            <a:ext cx="4275403" cy="336788"/>
          </a:xfrm>
          <a:prstGeom prst="rect">
            <a:avLst/>
          </a:prstGeom>
        </p:spPr>
        <p:txBody>
          <a:bodyPr vert="horz" lIns="91434" tIns="45718" rIns="91434" bIns="45718" rtlCol="0"/>
          <a:lstStyle>
            <a:lvl1pPr algn="r">
              <a:defRPr sz="1200"/>
            </a:lvl1pPr>
          </a:lstStyle>
          <a:p>
            <a:fld id="{C1B86EB5-B32F-481D-9D83-2EAF821D4957}" type="datetimeFigureOut">
              <a:rPr kumimoji="1" lang="ja-JP" altLang="en-US" smtClean="0"/>
              <a:t>2026/2/27</a:t>
            </a:fld>
            <a:endParaRPr kumimoji="1" lang="ja-JP" altLang="en-US"/>
          </a:p>
        </p:txBody>
      </p:sp>
      <p:sp>
        <p:nvSpPr>
          <p:cNvPr id="4" name="フッター プレースホルダー 3"/>
          <p:cNvSpPr>
            <a:spLocks noGrp="1"/>
          </p:cNvSpPr>
          <p:nvPr>
            <p:ph type="ftr" sz="quarter" idx="2"/>
          </p:nvPr>
        </p:nvSpPr>
        <p:spPr>
          <a:xfrm>
            <a:off x="2" y="6397806"/>
            <a:ext cx="4275403" cy="336788"/>
          </a:xfrm>
          <a:prstGeom prst="rect">
            <a:avLst/>
          </a:prstGeom>
        </p:spPr>
        <p:txBody>
          <a:bodyPr vert="horz" lIns="91434" tIns="45718" rIns="91434" bIns="457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7" y="6397806"/>
            <a:ext cx="4275403" cy="336788"/>
          </a:xfrm>
          <a:prstGeom prst="rect">
            <a:avLst/>
          </a:prstGeom>
        </p:spPr>
        <p:txBody>
          <a:bodyPr vert="horz" lIns="91434" tIns="45718" rIns="91434" bIns="45718" rtlCol="0" anchor="b"/>
          <a:lstStyle>
            <a:lvl1pPr algn="r">
              <a:defRPr sz="1200"/>
            </a:lvl1pPr>
          </a:lstStyle>
          <a:p>
            <a:fld id="{717EF378-7B1D-4784-AAC4-F05DD8FB6DF5}" type="slidenum">
              <a:rPr kumimoji="1" lang="ja-JP" altLang="en-US" smtClean="0"/>
              <a:t>‹#›</a:t>
            </a:fld>
            <a:endParaRPr kumimoji="1" lang="ja-JP" altLang="en-US"/>
          </a:p>
        </p:txBody>
      </p:sp>
    </p:spTree>
    <p:extLst>
      <p:ext uri="{BB962C8B-B14F-4D97-AF65-F5344CB8AC3E}">
        <p14:creationId xmlns:p14="http://schemas.microsoft.com/office/powerpoint/2010/main" val="71656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6788"/>
          </a:xfrm>
          <a:prstGeom prst="rect">
            <a:avLst/>
          </a:prstGeom>
        </p:spPr>
        <p:txBody>
          <a:bodyPr vert="horz" lIns="91434" tIns="45718" rIns="91434"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6788"/>
          </a:xfrm>
          <a:prstGeom prst="rect">
            <a:avLst/>
          </a:prstGeom>
        </p:spPr>
        <p:txBody>
          <a:bodyPr vert="horz" lIns="91434" tIns="45718" rIns="91434" bIns="45718" rtlCol="0"/>
          <a:lstStyle>
            <a:lvl1pPr algn="r">
              <a:defRPr sz="1200"/>
            </a:lvl1pPr>
          </a:lstStyle>
          <a:p>
            <a:fld id="{BF2B3FB1-38AE-4F45-8C69-DAF677F2570A}"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34" tIns="45718" rIns="91434" bIns="45718" rtlCol="0" anchor="ctr"/>
          <a:lstStyle/>
          <a:p>
            <a:endParaRPr lang="ja-JP" altLang="en-US"/>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1434" tIns="45718" rIns="91434"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6"/>
            <a:ext cx="4275403" cy="336788"/>
          </a:xfrm>
          <a:prstGeom prst="rect">
            <a:avLst/>
          </a:prstGeom>
        </p:spPr>
        <p:txBody>
          <a:bodyPr vert="horz" lIns="91434" tIns="45718" rIns="91434"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6"/>
            <a:ext cx="4275403" cy="336788"/>
          </a:xfrm>
          <a:prstGeom prst="rect">
            <a:avLst/>
          </a:prstGeom>
        </p:spPr>
        <p:txBody>
          <a:bodyPr vert="horz" lIns="91434" tIns="45718" rIns="91434" bIns="45718" rtlCol="0" anchor="b"/>
          <a:lstStyle>
            <a:lvl1pPr algn="r">
              <a:defRPr sz="1200"/>
            </a:lvl1pPr>
          </a:lstStyle>
          <a:p>
            <a:fld id="{F3BB0A83-01A1-4CEC-9724-BD256D4C957E}" type="slidenum">
              <a:rPr kumimoji="1" lang="ja-JP" altLang="en-US" smtClean="0"/>
              <a:t>‹#›</a:t>
            </a:fld>
            <a:endParaRPr kumimoji="1" lang="ja-JP" altLang="en-US"/>
          </a:p>
        </p:txBody>
      </p:sp>
    </p:spTree>
    <p:extLst>
      <p:ext uri="{BB962C8B-B14F-4D97-AF65-F5344CB8AC3E}">
        <p14:creationId xmlns:p14="http://schemas.microsoft.com/office/powerpoint/2010/main" val="1696151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BB0A83-01A1-4CEC-9724-BD256D4C957E}" type="slidenum">
              <a:rPr kumimoji="1" lang="ja-JP" altLang="en-US" smtClean="0"/>
              <a:t>1</a:t>
            </a:fld>
            <a:endParaRPr kumimoji="1" lang="ja-JP" altLang="en-US"/>
          </a:p>
        </p:txBody>
      </p:sp>
    </p:spTree>
    <p:extLst>
      <p:ext uri="{BB962C8B-B14F-4D97-AF65-F5344CB8AC3E}">
        <p14:creationId xmlns:p14="http://schemas.microsoft.com/office/powerpoint/2010/main" val="86910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F43FD59-4E83-4D0A-9A5F-29CCB239689B}" type="datetime1">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119068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57DF74-A2E0-4E4B-BC10-B8D6A4A5C464}" type="datetime1">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5638364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22BE9A-677C-4257-8E7B-869A77D9126F}" type="datetime1">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422853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893267-1452-4CDE-80F0-8B3F147BD404}" type="datetime1">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338781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6CC2BB-5A85-4702-A735-B221D26B61A8}" type="datetime1">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19238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62EC60-E139-48DF-A3FE-D5A12EE227A6}" type="datetime1">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420628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C1374B-7956-47C7-82AA-558FE9194EB2}" type="datetime1">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291369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3EEEF1-0B95-4E47-A82F-4E2CA246221E}" type="datetime1">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114930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DC7CE-265E-495D-AF1F-DCA5BC2AF4F0}" type="datetime1">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16605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57DF74-A2E0-4E4B-BC10-B8D6A4A5C464}" type="datetime1">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32035233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FBD59B-2AE2-4067-9B4A-042151032D05}" type="datetime1">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226035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7DF74-A2E0-4E4B-BC10-B8D6A4A5C464}" type="datetime1">
              <a:rPr kumimoji="1" lang="ja-JP" altLang="en-US" smtClean="0"/>
              <a:t>2026/2/27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9682E-564F-4E17-A592-9D49EF32FCA4}" type="slidenum">
              <a:rPr kumimoji="1" lang="ja-JP" altLang="en-US" smtClean="0"/>
              <a:t>‹#›</a:t>
            </a:fld>
            <a:endParaRPr kumimoji="1" lang="ja-JP" altLang="en-US"/>
          </a:p>
        </p:txBody>
      </p:sp>
    </p:spTree>
    <p:extLst>
      <p:ext uri="{BB962C8B-B14F-4D97-AF65-F5344CB8AC3E}">
        <p14:creationId xmlns:p14="http://schemas.microsoft.com/office/powerpoint/2010/main" val="4072949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 Target="slide11.xml"/><Relationship Id="rId5" Type="http://schemas.openxmlformats.org/officeDocument/2006/relationships/tags" Target="../tags/tag5.xml"/><Relationship Id="rId10" Type="http://schemas.openxmlformats.org/officeDocument/2006/relationships/slide" Target="slide2.xml"/><Relationship Id="rId4" Type="http://schemas.openxmlformats.org/officeDocument/2006/relationships/tags" Target="../tags/tag4.xml"/><Relationship Id="rId9"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hyperlink" Target="http://urx.red/Ns71"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917848" y="1844824"/>
            <a:ext cx="7344816" cy="3767698"/>
          </a:xfrm>
          <a:prstGeom prst="rect">
            <a:avLst/>
          </a:prstGeom>
        </p:spPr>
        <p:txBody>
          <a:bodyPr vert="horz" wrap="square" lIns="0" tIns="132080" rIns="0" bIns="0" rtlCol="0">
            <a:spAutoFit/>
          </a:bodyPr>
          <a:lstStyle/>
          <a:p>
            <a:pPr algn="ctr">
              <a:lnSpc>
                <a:spcPct val="100000"/>
              </a:lnSpc>
              <a:spcBef>
                <a:spcPts val="1265"/>
              </a:spcBef>
            </a:pPr>
            <a:endParaRPr lang="en-US" altLang="ja-JP" sz="3600" b="1" spc="295" dirty="0">
              <a:latin typeface="メイリオ" panose="020B0604030504040204" pitchFamily="50" charset="-128"/>
              <a:ea typeface="メイリオ" panose="020B0604030504040204" pitchFamily="50" charset="-128"/>
              <a:cs typeface="Noto Sans CJK JP Regular"/>
            </a:endParaRPr>
          </a:p>
          <a:p>
            <a:pPr algn="ctr">
              <a:lnSpc>
                <a:spcPct val="100000"/>
              </a:lnSpc>
              <a:spcBef>
                <a:spcPts val="1265"/>
              </a:spcBef>
            </a:pPr>
            <a:r>
              <a:rPr lang="ja-JP" altLang="en-US" sz="3600" b="1" spc="295" dirty="0">
                <a:latin typeface="メイリオ" panose="020B0604030504040204" pitchFamily="50" charset="-128"/>
                <a:ea typeface="メイリオ" panose="020B0604030504040204" pitchFamily="50" charset="-128"/>
                <a:cs typeface="Noto Sans CJK JP Regular"/>
              </a:rPr>
              <a:t>保育所等訪問支援事業について</a:t>
            </a:r>
            <a:endParaRPr lang="en-US" altLang="ja-JP" sz="3600" b="1" spc="295" dirty="0">
              <a:latin typeface="メイリオ" panose="020B0604030504040204" pitchFamily="50" charset="-128"/>
              <a:ea typeface="メイリオ" panose="020B0604030504040204" pitchFamily="50" charset="-128"/>
              <a:cs typeface="Noto Sans CJK JP Regular"/>
            </a:endParaRPr>
          </a:p>
          <a:p>
            <a:pPr algn="ctr">
              <a:lnSpc>
                <a:spcPct val="100000"/>
              </a:lnSpc>
              <a:spcBef>
                <a:spcPts val="1265"/>
              </a:spcBef>
            </a:pPr>
            <a:endParaRPr lang="en-US" altLang="ja-JP" sz="3600" b="1" spc="295" dirty="0">
              <a:latin typeface="メイリオ" panose="020B0604030504040204" pitchFamily="50" charset="-128"/>
              <a:ea typeface="メイリオ" panose="020B0604030504040204" pitchFamily="50" charset="-128"/>
              <a:cs typeface="Noto Sans CJK JP Regular"/>
            </a:endParaRPr>
          </a:p>
          <a:p>
            <a:pPr algn="r">
              <a:lnSpc>
                <a:spcPct val="100000"/>
              </a:lnSpc>
              <a:spcBef>
                <a:spcPts val="1265"/>
              </a:spcBef>
            </a:pPr>
            <a:r>
              <a:rPr lang="en-US" altLang="ja-JP" sz="2000" b="1" spc="295" dirty="0">
                <a:latin typeface="メイリオ" panose="020B0604030504040204" pitchFamily="50" charset="-128"/>
                <a:ea typeface="メイリオ" panose="020B0604030504040204" pitchFamily="50" charset="-128"/>
                <a:cs typeface="Noto Sans CJK JP Regular"/>
              </a:rPr>
              <a:t>【</a:t>
            </a:r>
            <a:r>
              <a:rPr lang="ja-JP" altLang="en-US" sz="2000" b="1" spc="295" dirty="0">
                <a:latin typeface="メイリオ" panose="020B0604030504040204" pitchFamily="50" charset="-128"/>
                <a:ea typeface="メイリオ" panose="020B0604030504040204" pitchFamily="50" charset="-128"/>
                <a:cs typeface="Noto Sans CJK JP Regular"/>
              </a:rPr>
              <a:t>事業所名：　　　　　　</a:t>
            </a:r>
            <a:r>
              <a:rPr lang="en-US" altLang="ja-JP" sz="2000" b="1" spc="295" dirty="0">
                <a:latin typeface="メイリオ" panose="020B0604030504040204" pitchFamily="50" charset="-128"/>
                <a:ea typeface="メイリオ" panose="020B0604030504040204" pitchFamily="50" charset="-128"/>
                <a:cs typeface="Noto Sans CJK JP Regular"/>
              </a:rPr>
              <a:t>】</a:t>
            </a:r>
          </a:p>
          <a:p>
            <a:pPr algn="ctr">
              <a:lnSpc>
                <a:spcPct val="100000"/>
              </a:lnSpc>
              <a:spcBef>
                <a:spcPts val="1265"/>
              </a:spcBef>
            </a:pPr>
            <a:endParaRPr lang="en-US" altLang="ja-JP" sz="3600" b="1" spc="295" dirty="0">
              <a:latin typeface="メイリオ" panose="020B0604030504040204" pitchFamily="50" charset="-128"/>
              <a:ea typeface="メイリオ" panose="020B0604030504040204" pitchFamily="50" charset="-128"/>
              <a:cs typeface="Noto Sans CJK JP Regular"/>
            </a:endParaRPr>
          </a:p>
          <a:p>
            <a:pPr algn="ctr">
              <a:lnSpc>
                <a:spcPct val="100000"/>
              </a:lnSpc>
              <a:spcBef>
                <a:spcPts val="1265"/>
              </a:spcBef>
            </a:pPr>
            <a:endParaRPr lang="en-US" altLang="ja-JP" b="1" spc="295" dirty="0">
              <a:latin typeface="メイリオ" panose="020B0604030504040204" pitchFamily="50" charset="-128"/>
              <a:ea typeface="メイリオ" panose="020B0604030504040204" pitchFamily="50" charset="-128"/>
              <a:cs typeface="Noto Sans CJK JP Regular"/>
            </a:endParaRP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1</a:t>
            </a:fld>
            <a:endParaRPr kumimoji="1" lang="ja-JP" altLang="en-US"/>
          </a:p>
        </p:txBody>
      </p:sp>
      <p:sp>
        <p:nvSpPr>
          <p:cNvPr id="3" name="正方形/長方形 2">
            <a:extLst>
              <a:ext uri="{FF2B5EF4-FFF2-40B4-BE49-F238E27FC236}">
                <a16:creationId xmlns:a16="http://schemas.microsoft.com/office/drawing/2014/main" id="{4FFE9485-06CB-4714-ACB5-39D0A88447C7}"/>
              </a:ext>
            </a:extLst>
          </p:cNvPr>
          <p:cNvSpPr/>
          <p:nvPr/>
        </p:nvSpPr>
        <p:spPr>
          <a:xfrm>
            <a:off x="0" y="0"/>
            <a:ext cx="9180512" cy="12687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F0DD692-860F-4CF8-B124-75602D1B5138}"/>
              </a:ext>
            </a:extLst>
          </p:cNvPr>
          <p:cNvSpPr/>
          <p:nvPr/>
        </p:nvSpPr>
        <p:spPr>
          <a:xfrm>
            <a:off x="0" y="5589240"/>
            <a:ext cx="9180512" cy="12687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89042" y="399131"/>
            <a:ext cx="4134465" cy="523220"/>
          </a:xfrm>
          <a:prstGeom prst="rect">
            <a:avLst/>
          </a:prstGeom>
        </p:spPr>
        <p:txBody>
          <a:bodyPr wrap="none">
            <a:spAutoFit/>
          </a:bodyPr>
          <a:lstStyle/>
          <a:p>
            <a:pPr lvl="0"/>
            <a:r>
              <a:rPr lang="ja-JP" altLang="en-US" sz="2800" b="1" dirty="0">
                <a:solidFill>
                  <a:srgbClr val="222222"/>
                </a:solidFill>
                <a:latin typeface="Meiryo"/>
                <a:ea typeface="Meiryo"/>
                <a:cs typeface="Meiryo"/>
                <a:sym typeface="Meiryo"/>
              </a:rPr>
              <a:t>■他のサポートとの違い</a:t>
            </a:r>
            <a:endParaRPr lang="ja-JP" altLang="en-US" sz="2800" dirty="0">
              <a:solidFill>
                <a:srgbClr val="222222"/>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10</a:t>
            </a:fld>
            <a:endParaRPr kumimoji="1" lang="ja-JP" altLang="en-US"/>
          </a:p>
        </p:txBody>
      </p:sp>
      <p:grpSp>
        <p:nvGrpSpPr>
          <p:cNvPr id="4" name="グループ化 3">
            <a:extLst>
              <a:ext uri="{FF2B5EF4-FFF2-40B4-BE49-F238E27FC236}">
                <a16:creationId xmlns:a16="http://schemas.microsoft.com/office/drawing/2014/main" id="{9089B6D3-41C2-4EB6-B6D3-890929E58715}"/>
              </a:ext>
            </a:extLst>
          </p:cNvPr>
          <p:cNvGrpSpPr/>
          <p:nvPr/>
        </p:nvGrpSpPr>
        <p:grpSpPr>
          <a:xfrm>
            <a:off x="323528" y="1124744"/>
            <a:ext cx="8496942" cy="4980344"/>
            <a:chOff x="395536" y="998631"/>
            <a:chExt cx="8792464" cy="4739619"/>
          </a:xfrm>
        </p:grpSpPr>
        <p:graphicFrame>
          <p:nvGraphicFramePr>
            <p:cNvPr id="28" name="Google Shape;155;p3"/>
            <p:cNvGraphicFramePr/>
            <p:nvPr>
              <p:extLst>
                <p:ext uri="{D42A27DB-BD31-4B8C-83A1-F6EECF244321}">
                  <p14:modId xmlns:p14="http://schemas.microsoft.com/office/powerpoint/2010/main" val="2924729093"/>
                </p:ext>
              </p:extLst>
            </p:nvPr>
          </p:nvGraphicFramePr>
          <p:xfrm>
            <a:off x="395536" y="998631"/>
            <a:ext cx="8792464" cy="4739619"/>
          </p:xfrm>
          <a:graphic>
            <a:graphicData uri="http://schemas.openxmlformats.org/drawingml/2006/table">
              <a:tbl>
                <a:tblPr firstRow="1" bandRow="1">
                  <a:noFill/>
                </a:tblPr>
                <a:tblGrid>
                  <a:gridCol w="991310">
                    <a:extLst>
                      <a:ext uri="{9D8B030D-6E8A-4147-A177-3AD203B41FA5}">
                        <a16:colId xmlns:a16="http://schemas.microsoft.com/office/drawing/2014/main" val="20000"/>
                      </a:ext>
                    </a:extLst>
                  </a:gridCol>
                  <a:gridCol w="2549083">
                    <a:extLst>
                      <a:ext uri="{9D8B030D-6E8A-4147-A177-3AD203B41FA5}">
                        <a16:colId xmlns:a16="http://schemas.microsoft.com/office/drawing/2014/main" val="20002"/>
                      </a:ext>
                    </a:extLst>
                  </a:gridCol>
                  <a:gridCol w="2478275">
                    <a:extLst>
                      <a:ext uri="{9D8B030D-6E8A-4147-A177-3AD203B41FA5}">
                        <a16:colId xmlns:a16="http://schemas.microsoft.com/office/drawing/2014/main" val="20003"/>
                      </a:ext>
                    </a:extLst>
                  </a:gridCol>
                  <a:gridCol w="2478274">
                    <a:extLst>
                      <a:ext uri="{9D8B030D-6E8A-4147-A177-3AD203B41FA5}">
                        <a16:colId xmlns:a16="http://schemas.microsoft.com/office/drawing/2014/main" val="2030543375"/>
                      </a:ext>
                    </a:extLst>
                  </a:gridCol>
                </a:tblGrid>
                <a:tr h="684594">
                  <a:tc>
                    <a:txBody>
                      <a:bodyPr/>
                      <a:lstStyle/>
                      <a:p>
                        <a:pPr marL="0" marR="0" lvl="0" indent="0" algn="ctr" rtl="0">
                          <a:spcBef>
                            <a:spcPts val="0"/>
                          </a:spcBef>
                          <a:spcAft>
                            <a:spcPts val="0"/>
                          </a:spcAft>
                          <a:buNone/>
                        </a:pP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ja-JP" sz="900" b="0" dirty="0">
                            <a:solidFill>
                              <a:schemeClr val="dk1"/>
                            </a:solidFill>
                          </a:rPr>
                          <a:t>保育所等訪問支援</a:t>
                        </a:r>
                        <a:endParaRPr sz="900" b="0" dirty="0">
                          <a:solidFill>
                            <a:schemeClr val="dk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chemeClr val="dk1"/>
                            </a:solidFill>
                          </a:rPr>
                          <a:t>児童発達支援・放課後等デイサービス</a:t>
                        </a:r>
                        <a:endParaRPr lang="en-US" altLang="ja-JP" sz="900" b="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chemeClr val="dk1"/>
                            </a:solidFill>
                          </a:rPr>
                          <a:t>における園・学校との連携</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ja-JP" altLang="en-US" sz="900" b="0" dirty="0">
                            <a:solidFill>
                              <a:schemeClr val="dk1"/>
                            </a:solidFill>
                          </a:rPr>
                          <a:t>計画相談</a:t>
                        </a: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r h="1179095">
                  <a:tc>
                    <a:txBody>
                      <a:bodyPr/>
                      <a:lstStyle/>
                      <a:p>
                        <a:pPr marL="0" marR="0" lvl="0" indent="0" algn="ctr" rtl="0">
                          <a:spcBef>
                            <a:spcPts val="0"/>
                          </a:spcBef>
                          <a:spcAft>
                            <a:spcPts val="0"/>
                          </a:spcAft>
                          <a:buNone/>
                        </a:pPr>
                        <a:r>
                          <a:rPr lang="ja-JP" sz="900" b="0" dirty="0">
                            <a:solidFill>
                              <a:schemeClr val="dk1"/>
                            </a:solidFill>
                          </a:rPr>
                          <a:t>位置付け</a:t>
                        </a: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p>
                        <a:pPr marL="0" marR="0" lvl="0" indent="0" algn="l" rtl="0">
                          <a:spcBef>
                            <a:spcPts val="0"/>
                          </a:spcBef>
                          <a:spcAft>
                            <a:spcPts val="0"/>
                          </a:spcAft>
                          <a:buNone/>
                        </a:pP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endParaRPr sz="900" b="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900" b="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900" b="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30615">
                  <a:tc>
                    <a:txBody>
                      <a:bodyPr/>
                      <a:lstStyle/>
                      <a:p>
                        <a:pPr marL="0" marR="0" lvl="0" indent="0" algn="ctr" rtl="0">
                          <a:spcBef>
                            <a:spcPts val="0"/>
                          </a:spcBef>
                          <a:spcAft>
                            <a:spcPts val="0"/>
                          </a:spcAft>
                          <a:buNone/>
                        </a:pPr>
                        <a:r>
                          <a:rPr lang="ja-JP" sz="900" b="0" dirty="0">
                            <a:solidFill>
                              <a:schemeClr val="dk1"/>
                            </a:solidFill>
                          </a:rPr>
                          <a:t>目的</a:t>
                        </a: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a:latin typeface="+mj-ea"/>
                            <a:ea typeface="+mj-ea"/>
                            <a:cs typeface="Arial"/>
                            <a:sym typeface="Arial"/>
                          </a:rPr>
                          <a:t>保育所等訪問支援を通して、普段通所している場所での集団適応を支援する（直接支援・間接支援）</a:t>
                        </a:r>
                        <a:endParaRPr sz="900">
                          <a:latin typeface="+mj-ea"/>
                          <a:ea typeface="+mj-ea"/>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900"/>
                          <a:buFont typeface="Arial"/>
                          <a:buNone/>
                          <a:tabLst/>
                          <a:defRPr/>
                        </a:pPr>
                        <a:r>
                          <a:rPr kumimoji="1" lang="ja-JP" altLang="en-US" sz="900" kern="1200" dirty="0">
                            <a:solidFill>
                              <a:schemeClr val="tx1"/>
                            </a:solidFill>
                            <a:latin typeface="+mj-ea"/>
                            <a:ea typeface="+mn-ea"/>
                            <a:cs typeface="Arial"/>
                            <a:sym typeface="Arial"/>
                          </a:rPr>
                          <a:t>子どもの主となる生活場面での様子を知ることで、児童発達支援事業所での支援に活かす</a:t>
                        </a:r>
                      </a:p>
                      <a:p>
                        <a:pPr marL="0" marR="0" lvl="0" indent="0" algn="l" rtl="0">
                          <a:lnSpc>
                            <a:spcPct val="100000"/>
                          </a:lnSpc>
                          <a:spcBef>
                            <a:spcPts val="0"/>
                          </a:spcBef>
                          <a:spcAft>
                            <a:spcPts val="0"/>
                          </a:spcAft>
                          <a:buClr>
                            <a:schemeClr val="dk1"/>
                          </a:buClr>
                          <a:buSzPts val="900"/>
                          <a:buFont typeface="Arial"/>
                          <a:buNone/>
                        </a:pPr>
                        <a:endParaRPr sz="900" dirty="0">
                          <a:latin typeface="+mj-ea"/>
                          <a:ea typeface="+mj-ea"/>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altLang="en-US" sz="900" dirty="0">
                            <a:latin typeface="+mj-ea"/>
                            <a:ea typeface="+mj-ea"/>
                            <a:cs typeface="Arial"/>
                            <a:sym typeface="Arial"/>
                          </a:rPr>
                          <a:t>子どもの利用する障害福祉サービスやその内容等を決めた計画案を作成</a:t>
                        </a:r>
                        <a:endParaRPr lang="en-US" altLang="ja-JP" sz="900" dirty="0">
                          <a:latin typeface="+mj-ea"/>
                          <a:ea typeface="+mj-ea"/>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ja-JP" altLang="en-US" sz="900" dirty="0">
                            <a:latin typeface="+mj-ea"/>
                            <a:ea typeface="+mj-ea"/>
                            <a:cs typeface="Arial"/>
                            <a:sym typeface="Arial"/>
                          </a:rPr>
                          <a:t>支援の方向性を統一できるように、本児・家族・関係機関などとの関係性や環境の調整を行う</a:t>
                        </a:r>
                        <a:endParaRPr sz="900" dirty="0">
                          <a:latin typeface="+mj-ea"/>
                          <a:ea typeface="+mj-ea"/>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2048">
                  <a:tc>
                    <a:txBody>
                      <a:bodyPr/>
                      <a:lstStyle/>
                      <a:p>
                        <a:pPr marL="0" marR="0" lvl="0" indent="0" algn="ctr" rtl="0">
                          <a:spcBef>
                            <a:spcPts val="0"/>
                          </a:spcBef>
                          <a:spcAft>
                            <a:spcPts val="0"/>
                          </a:spcAft>
                          <a:buNone/>
                        </a:pPr>
                        <a:r>
                          <a:rPr lang="ja-JP" sz="900" b="0" dirty="0">
                            <a:solidFill>
                              <a:schemeClr val="dk1"/>
                            </a:solidFill>
                          </a:rPr>
                          <a:t>支援対象</a:t>
                        </a: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ja-JP" sz="900" dirty="0">
                            <a:latin typeface="+mj-ea"/>
                            <a:ea typeface="+mj-ea"/>
                            <a:cs typeface="Arial"/>
                            <a:sym typeface="Arial"/>
                          </a:rPr>
                          <a:t>本児および園・学校等、訪問先の職員</a:t>
                        </a:r>
                        <a:endParaRPr dirty="0">
                          <a:latin typeface="+mj-ea"/>
                          <a:ea typeface="+mj-ea"/>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j-ea"/>
                            <a:ea typeface="+mn-ea"/>
                            <a:cs typeface="Arial"/>
                            <a:sym typeface="Arial"/>
                          </a:rPr>
                          <a:t>本児および家庭</a:t>
                        </a:r>
                        <a:endParaRPr kumimoji="1" lang="ja-JP" altLang="en-US" sz="900" kern="1200" dirty="0">
                          <a:solidFill>
                            <a:schemeClr val="tx1"/>
                          </a:solidFill>
                          <a:latin typeface="+mj-ea"/>
                          <a:ea typeface="+mn-ea"/>
                          <a:cs typeface="+mn-cs"/>
                        </a:endParaRPr>
                      </a:p>
                      <a:p>
                        <a:pPr marL="0" marR="0" lvl="0" indent="0" algn="l" rtl="0">
                          <a:spcBef>
                            <a:spcPts val="0"/>
                          </a:spcBef>
                          <a:spcAft>
                            <a:spcPts val="0"/>
                          </a:spcAft>
                          <a:buNone/>
                        </a:pPr>
                        <a:endParaRPr dirty="0">
                          <a:latin typeface="+mj-ea"/>
                          <a:ea typeface="+mj-ea"/>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j-ea"/>
                            <a:ea typeface="+mj-ea"/>
                            <a:cs typeface="Arial"/>
                            <a:sym typeface="Arial"/>
                          </a:rPr>
                          <a:t>本児および家庭</a:t>
                        </a:r>
                        <a:endParaRPr lang="ja-JP" altLang="en-US" sz="900" dirty="0">
                          <a:latin typeface="+mj-ea"/>
                          <a:ea typeface="+mj-ea"/>
                        </a:endParaRPr>
                      </a:p>
                      <a:p>
                        <a:pPr marL="0" marR="0" lvl="0" indent="0" algn="l" rtl="0">
                          <a:spcBef>
                            <a:spcPts val="0"/>
                          </a:spcBef>
                          <a:spcAft>
                            <a:spcPts val="0"/>
                          </a:spcAft>
                          <a:buNone/>
                        </a:pPr>
                        <a:endParaRPr sz="900" dirty="0">
                          <a:latin typeface="+mj-ea"/>
                          <a:ea typeface="+mj-ea"/>
                          <a:cs typeface="Aharoni" panose="02010803020104030203" pitchFamily="2" charset="-79"/>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3960">
                  <a:tc>
                    <a:txBody>
                      <a:bodyPr/>
                      <a:lstStyle/>
                      <a:p>
                        <a:pPr marL="0" marR="0" lvl="0" indent="0" algn="ctr" rtl="0">
                          <a:spcBef>
                            <a:spcPts val="0"/>
                          </a:spcBef>
                          <a:spcAft>
                            <a:spcPts val="0"/>
                          </a:spcAft>
                          <a:buNone/>
                        </a:pPr>
                        <a:r>
                          <a:rPr lang="ja-JP" altLang="en-US" sz="900" b="0" dirty="0">
                            <a:solidFill>
                              <a:schemeClr val="dk1"/>
                            </a:solidFill>
                          </a:rPr>
                          <a:t>実施時間・頻度</a:t>
                        </a: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ja-JP" altLang="en-US" sz="900" dirty="0">
                            <a:latin typeface="+mj-ea"/>
                            <a:ea typeface="+mj-ea"/>
                            <a:cs typeface="Arial" panose="020B0604020202020204" pitchFamily="34" charset="0"/>
                          </a:rPr>
                          <a:t>月１～２回程度</a:t>
                        </a:r>
                        <a:endParaRPr lang="en-US" altLang="ja-JP" sz="900" dirty="0">
                          <a:latin typeface="+mj-ea"/>
                          <a:ea typeface="+mj-ea"/>
                          <a:cs typeface="Arial" panose="020B0604020202020204" pitchFamily="34" charset="0"/>
                        </a:endParaRPr>
                      </a:p>
                      <a:p>
                        <a:pPr marL="0" marR="0" lvl="0" indent="0" algn="l" rtl="0">
                          <a:spcBef>
                            <a:spcPts val="0"/>
                          </a:spcBef>
                          <a:spcAft>
                            <a:spcPts val="0"/>
                          </a:spcAft>
                          <a:buNone/>
                        </a:pPr>
                        <a:r>
                          <a:rPr lang="ja-JP" altLang="en-US" sz="900" dirty="0">
                            <a:latin typeface="+mj-ea"/>
                            <a:ea typeface="+mj-ea"/>
                            <a:cs typeface="Arial" panose="020B0604020202020204" pitchFamily="34" charset="0"/>
                          </a:rPr>
                          <a:t>一回の訪問時間／約１時間程度</a:t>
                        </a:r>
                        <a:endParaRPr lang="en-US" altLang="ja-JP" sz="900" dirty="0">
                          <a:latin typeface="+mj-ea"/>
                          <a:ea typeface="+mj-ea"/>
                          <a:cs typeface="Arial" panose="020B0604020202020204" pitchFamily="34" charset="0"/>
                        </a:endParaRPr>
                      </a:p>
                      <a:p>
                        <a:pPr marL="0" marR="0" lvl="0" indent="0" algn="l" rtl="0">
                          <a:spcBef>
                            <a:spcPts val="0"/>
                          </a:spcBef>
                          <a:spcAft>
                            <a:spcPts val="0"/>
                          </a:spcAft>
                          <a:buNone/>
                        </a:pPr>
                        <a:endParaRPr lang="en-US" altLang="ja-JP" sz="900" dirty="0">
                          <a:latin typeface="+mj-ea"/>
                          <a:ea typeface="+mj-ea"/>
                          <a:cs typeface="Arial" panose="020B0604020202020204" pitchFamily="34" charset="0"/>
                        </a:endParaRPr>
                      </a:p>
                      <a:p>
                        <a:pPr marL="0" marR="0" lvl="0" indent="0" algn="l" rtl="0">
                          <a:spcBef>
                            <a:spcPts val="0"/>
                          </a:spcBef>
                          <a:spcAft>
                            <a:spcPts val="0"/>
                          </a:spcAft>
                          <a:buNone/>
                        </a:pPr>
                        <a:r>
                          <a:rPr lang="en-US" altLang="ja-JP" sz="900" dirty="0">
                            <a:latin typeface="+mj-ea"/>
                            <a:ea typeface="+mj-ea"/>
                            <a:cs typeface="Arial" panose="020B0604020202020204" pitchFamily="34" charset="0"/>
                          </a:rPr>
                          <a:t>※</a:t>
                        </a:r>
                        <a:r>
                          <a:rPr lang="ja-JP" altLang="en-US" sz="900" dirty="0">
                            <a:latin typeface="+mj-ea"/>
                            <a:ea typeface="+mj-ea"/>
                            <a:cs typeface="Arial" panose="020B0604020202020204" pitchFamily="34" charset="0"/>
                          </a:rPr>
                          <a:t>園や学校のご都合に合わせるため</a:t>
                        </a:r>
                        <a:endParaRPr lang="en-US" altLang="ja-JP" sz="900" dirty="0">
                          <a:latin typeface="+mj-ea"/>
                          <a:ea typeface="+mj-ea"/>
                          <a:cs typeface="Arial" panose="020B0604020202020204" pitchFamily="34" charset="0"/>
                        </a:endParaRPr>
                      </a:p>
                      <a:p>
                        <a:pPr marL="0" marR="0" lvl="0" indent="0" algn="l" rtl="0">
                          <a:spcBef>
                            <a:spcPts val="0"/>
                          </a:spcBef>
                          <a:spcAft>
                            <a:spcPts val="0"/>
                          </a:spcAft>
                          <a:buNone/>
                        </a:pPr>
                        <a:r>
                          <a:rPr lang="ja-JP" altLang="en-US" sz="900" dirty="0">
                            <a:latin typeface="+mj-ea"/>
                            <a:ea typeface="+mj-ea"/>
                            <a:cs typeface="Arial" panose="020B0604020202020204" pitchFamily="34" charset="0"/>
                          </a:rPr>
                          <a:t>例外もあり</a:t>
                        </a:r>
                        <a:endParaRPr lang="en-US" altLang="ja-JP" sz="900" dirty="0">
                          <a:latin typeface="+mj-ea"/>
                          <a:ea typeface="+mj-ea"/>
                          <a:cs typeface="Arial" panose="020B0604020202020204" pitchFamily="34" charset="0"/>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j-ea"/>
                            <a:ea typeface="+mn-ea"/>
                            <a:cs typeface="Arial" panose="020B0604020202020204" pitchFamily="34" charset="0"/>
                          </a:rPr>
                          <a:t>各事業所による</a:t>
                        </a:r>
                      </a:p>
                      <a:p>
                        <a:pPr marL="0" marR="0" lvl="0" indent="0" algn="l" rtl="0">
                          <a:spcBef>
                            <a:spcPts val="0"/>
                          </a:spcBef>
                          <a:spcAft>
                            <a:spcPts val="0"/>
                          </a:spcAft>
                          <a:buNone/>
                        </a:pPr>
                        <a:endParaRPr sz="900" dirty="0">
                          <a:latin typeface="+mj-ea"/>
                          <a:ea typeface="+mj-ea"/>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altLang="en-US" sz="900" dirty="0">
                            <a:latin typeface="+mj-ea"/>
                            <a:ea typeface="+mj-ea"/>
                            <a:cs typeface="Arial"/>
                            <a:sym typeface="Arial"/>
                          </a:rPr>
                          <a:t>半年に一回１時間程度</a:t>
                        </a:r>
                        <a:endParaRPr sz="900" dirty="0">
                          <a:latin typeface="+mj-ea"/>
                          <a:ea typeface="+mj-ea"/>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09539">
                  <a:tc>
                    <a:txBody>
                      <a:bodyPr/>
                      <a:lstStyle/>
                      <a:p>
                        <a:pPr marL="0" marR="0" lvl="0" indent="0" algn="ctr" rtl="0">
                          <a:spcBef>
                            <a:spcPts val="0"/>
                          </a:spcBef>
                          <a:spcAft>
                            <a:spcPts val="0"/>
                          </a:spcAft>
                          <a:buNone/>
                        </a:pPr>
                        <a:r>
                          <a:rPr lang="ja-JP" altLang="en-US" sz="900" b="0" dirty="0">
                            <a:solidFill>
                              <a:schemeClr val="dk1"/>
                            </a:solidFill>
                          </a:rPr>
                          <a:t>実施者</a:t>
                        </a:r>
                        <a:endParaRPr lang="en-US" altLang="ja-JP"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ja-JP" sz="900" dirty="0">
                            <a:latin typeface="+mj-ea"/>
                            <a:ea typeface="+mj-ea"/>
                            <a:cs typeface="Arial"/>
                            <a:sym typeface="Arial"/>
                          </a:rPr>
                          <a:t>保育所等訪問支援事業所の</a:t>
                        </a:r>
                        <a:endParaRPr sz="900" dirty="0">
                          <a:latin typeface="+mj-ea"/>
                          <a:ea typeface="+mj-ea"/>
                          <a:cs typeface="Arial"/>
                          <a:sym typeface="Arial"/>
                        </a:endParaRPr>
                      </a:p>
                      <a:p>
                        <a:pPr marL="0" marR="0" lvl="0" indent="0" algn="l" rtl="0">
                          <a:spcBef>
                            <a:spcPts val="0"/>
                          </a:spcBef>
                          <a:spcAft>
                            <a:spcPts val="0"/>
                          </a:spcAft>
                          <a:buNone/>
                        </a:pPr>
                        <a:r>
                          <a:rPr lang="ja-JP" sz="900" dirty="0">
                            <a:latin typeface="+mj-ea"/>
                            <a:ea typeface="+mj-ea"/>
                            <a:cs typeface="Arial"/>
                            <a:sym typeface="Arial"/>
                          </a:rPr>
                          <a:t>児童発達管理責任者</a:t>
                        </a:r>
                        <a:endParaRPr sz="900" dirty="0">
                          <a:latin typeface="+mj-ea"/>
                          <a:ea typeface="+mj-ea"/>
                          <a:cs typeface="Arial"/>
                          <a:sym typeface="Arial"/>
                        </a:endParaRPr>
                      </a:p>
                      <a:p>
                        <a:pPr marL="0" marR="0" lvl="0" indent="0" algn="l" rtl="0">
                          <a:spcBef>
                            <a:spcPts val="0"/>
                          </a:spcBef>
                          <a:spcAft>
                            <a:spcPts val="0"/>
                          </a:spcAft>
                          <a:buNone/>
                        </a:pPr>
                        <a:r>
                          <a:rPr lang="ja-JP" sz="900" dirty="0">
                            <a:latin typeface="+mj-ea"/>
                            <a:ea typeface="+mj-ea"/>
                            <a:cs typeface="Arial"/>
                            <a:sym typeface="Arial"/>
                          </a:rPr>
                          <a:t>もしくは訪問支援員</a:t>
                        </a:r>
                        <a:endParaRPr dirty="0">
                          <a:latin typeface="+mj-ea"/>
                          <a:ea typeface="+mj-ea"/>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kumimoji="1" lang="ja-JP" altLang="en-US" sz="900" kern="1200" dirty="0">
                            <a:solidFill>
                              <a:schemeClr val="tx1"/>
                            </a:solidFill>
                            <a:latin typeface="+mj-ea"/>
                            <a:ea typeface="+mn-ea"/>
                            <a:cs typeface="Arial"/>
                            <a:sym typeface="Arial"/>
                          </a:rPr>
                          <a:t>児童発達支援／放課後等デイサービス事業所の児童発達管理責任者</a:t>
                        </a:r>
                      </a:p>
                      <a:p>
                        <a:pPr marL="0" marR="0" lvl="0" indent="0" algn="l" rtl="0">
                          <a:spcBef>
                            <a:spcPts val="0"/>
                          </a:spcBef>
                          <a:spcAft>
                            <a:spcPts val="0"/>
                          </a:spcAft>
                          <a:buNone/>
                        </a:pPr>
                        <a:r>
                          <a:rPr kumimoji="1" lang="ja-JP" altLang="en-US" sz="900" kern="1200" dirty="0">
                            <a:solidFill>
                              <a:schemeClr val="tx1"/>
                            </a:solidFill>
                            <a:latin typeface="+mj-ea"/>
                            <a:ea typeface="+mn-ea"/>
                            <a:cs typeface="Arial"/>
                            <a:sym typeface="Arial"/>
                          </a:rPr>
                          <a:t>もしくは指導員</a:t>
                        </a:r>
                        <a:endParaRPr kumimoji="1" lang="ja-JP" altLang="en-US" sz="1800" kern="1200" dirty="0">
                          <a:solidFill>
                            <a:schemeClr val="tx1"/>
                          </a:solidFill>
                          <a:latin typeface="+mj-ea"/>
                          <a:ea typeface="+mn-ea"/>
                          <a:cs typeface="+mn-cs"/>
                        </a:endParaRPr>
                      </a:p>
                      <a:p>
                        <a:pPr marL="0" marR="0" lvl="0" indent="0" algn="l" rtl="0">
                          <a:spcBef>
                            <a:spcPts val="0"/>
                          </a:spcBef>
                          <a:spcAft>
                            <a:spcPts val="0"/>
                          </a:spcAft>
                          <a:buNone/>
                        </a:pPr>
                        <a:endParaRPr sz="900" dirty="0">
                          <a:latin typeface="+mj-ea"/>
                          <a:ea typeface="+mj-ea"/>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altLang="en-US" sz="900" dirty="0">
                            <a:latin typeface="+mj-ea"/>
                            <a:ea typeface="+mj-ea"/>
                            <a:cs typeface="Arial"/>
                            <a:sym typeface="Arial"/>
                          </a:rPr>
                          <a:t>相談支援専門員</a:t>
                        </a:r>
                        <a:endParaRPr sz="900" dirty="0">
                          <a:latin typeface="+mj-ea"/>
                          <a:ea typeface="+mj-ea"/>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2722267060"/>
                    </a:ext>
                  </a:extLst>
                </a:tr>
                <a:tr h="360040">
                  <a:tc>
                    <a:txBody>
                      <a:bodyPr/>
                      <a:lstStyle/>
                      <a:p>
                        <a:pPr marL="0" marR="0" lvl="0" indent="0" algn="ctr" rtl="0">
                          <a:spcBef>
                            <a:spcPts val="0"/>
                          </a:spcBef>
                          <a:spcAft>
                            <a:spcPts val="0"/>
                          </a:spcAft>
                          <a:buNone/>
                        </a:pPr>
                        <a:r>
                          <a:rPr lang="ja-JP" altLang="en-US" sz="900" b="0" dirty="0">
                            <a:solidFill>
                              <a:schemeClr val="dk1"/>
                            </a:solidFill>
                          </a:rPr>
                          <a:t>依頼者</a:t>
                        </a:r>
                        <a:endParaRPr sz="900" b="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ja-JP" altLang="en-US" sz="900" dirty="0">
                            <a:latin typeface="+mj-ea"/>
                            <a:ea typeface="+mj-ea"/>
                            <a:cs typeface="Arial" panose="020B0604020202020204" pitchFamily="34" charset="0"/>
                          </a:rPr>
                          <a:t>保護者</a:t>
                        </a:r>
                        <a:endParaRPr sz="900" dirty="0">
                          <a:latin typeface="+mj-ea"/>
                          <a:ea typeface="+mj-ea"/>
                          <a:cs typeface="Arial" panose="020B0604020202020204" pitchFamily="34" charset="0"/>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j-ea"/>
                            <a:ea typeface="+mn-ea"/>
                            <a:cs typeface="Arial" panose="020B0604020202020204" pitchFamily="34" charset="0"/>
                          </a:rPr>
                          <a:t>保護者</a:t>
                        </a:r>
                      </a:p>
                      <a:p>
                        <a:pPr marL="0" marR="0" lvl="0" indent="0" algn="l" rtl="0">
                          <a:spcBef>
                            <a:spcPts val="0"/>
                          </a:spcBef>
                          <a:spcAft>
                            <a:spcPts val="0"/>
                          </a:spcAft>
                          <a:buNone/>
                        </a:pPr>
                        <a:endParaRPr sz="900" dirty="0">
                          <a:latin typeface="+mj-ea"/>
                          <a:ea typeface="+mj-ea"/>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altLang="en-US" sz="900" dirty="0">
                            <a:latin typeface="+mj-ea"/>
                            <a:ea typeface="+mj-ea"/>
                            <a:cs typeface="Arial"/>
                            <a:sym typeface="Arial"/>
                          </a:rPr>
                          <a:t>保護者</a:t>
                        </a:r>
                        <a:endParaRPr sz="900" dirty="0">
                          <a:latin typeface="+mj-ea"/>
                          <a:ea typeface="+mj-ea"/>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3354331071"/>
                    </a:ext>
                  </a:extLst>
                </a:tr>
              </a:tbl>
            </a:graphicData>
          </a:graphic>
        </p:graphicFrame>
        <p:sp>
          <p:nvSpPr>
            <p:cNvPr id="31" name="Google Shape;158;p3"/>
            <p:cNvSpPr txBox="1"/>
            <p:nvPr/>
          </p:nvSpPr>
          <p:spPr>
            <a:xfrm>
              <a:off x="4817477" y="1824350"/>
              <a:ext cx="942952" cy="219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j-ea"/>
                  <a:ea typeface="+mj-ea"/>
                  <a:cs typeface="Arial"/>
                  <a:sym typeface="Arial"/>
                </a:rPr>
                <a:t>児童福祉法</a:t>
              </a:r>
              <a:endParaRPr sz="900" dirty="0">
                <a:solidFill>
                  <a:schemeClr val="dk1"/>
                </a:solidFill>
                <a:latin typeface="+mj-ea"/>
                <a:ea typeface="+mj-ea"/>
                <a:cs typeface="Arial"/>
                <a:sym typeface="Arial"/>
              </a:endParaRPr>
            </a:p>
          </p:txBody>
        </p:sp>
        <p:grpSp>
          <p:nvGrpSpPr>
            <p:cNvPr id="3" name="グループ化 2">
              <a:extLst>
                <a:ext uri="{FF2B5EF4-FFF2-40B4-BE49-F238E27FC236}">
                  <a16:creationId xmlns:a16="http://schemas.microsoft.com/office/drawing/2014/main" id="{8D89BD6D-59FD-47E2-9E1F-4766D5322355}"/>
                </a:ext>
              </a:extLst>
            </p:cNvPr>
            <p:cNvGrpSpPr/>
            <p:nvPr/>
          </p:nvGrpSpPr>
          <p:grpSpPr>
            <a:xfrm>
              <a:off x="4817478" y="2126208"/>
              <a:ext cx="1693508" cy="504000"/>
              <a:chOff x="5478978" y="2172334"/>
              <a:chExt cx="1693508" cy="504000"/>
            </a:xfrm>
          </p:grpSpPr>
          <p:sp>
            <p:nvSpPr>
              <p:cNvPr id="29" name="Google Shape;156;p3"/>
              <p:cNvSpPr/>
              <p:nvPr/>
            </p:nvSpPr>
            <p:spPr>
              <a:xfrm>
                <a:off x="5478978" y="2172334"/>
                <a:ext cx="216024" cy="504000"/>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Arial"/>
                  <a:ea typeface="Arial"/>
                  <a:cs typeface="Arial"/>
                  <a:sym typeface="Arial"/>
                </a:endParaRPr>
              </a:p>
            </p:txBody>
          </p:sp>
          <p:sp>
            <p:nvSpPr>
              <p:cNvPr id="32" name="Google Shape;159;p3"/>
              <p:cNvSpPr txBox="1"/>
              <p:nvPr/>
            </p:nvSpPr>
            <p:spPr>
              <a:xfrm>
                <a:off x="5695002" y="2181577"/>
                <a:ext cx="1477484" cy="439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b="1" u="sng" dirty="0">
                    <a:solidFill>
                      <a:schemeClr val="dk1"/>
                    </a:solidFill>
                    <a:latin typeface="+mj-ea"/>
                    <a:ea typeface="+mj-ea"/>
                    <a:cs typeface="Arial"/>
                    <a:sym typeface="Arial"/>
                  </a:rPr>
                  <a:t>①児童発達支援</a:t>
                </a:r>
                <a:endParaRPr sz="800" dirty="0">
                  <a:solidFill>
                    <a:schemeClr val="dk1"/>
                  </a:solidFill>
                  <a:latin typeface="+mj-ea"/>
                  <a:ea typeface="+mj-ea"/>
                  <a:cs typeface="Arial"/>
                  <a:sym typeface="Arial"/>
                </a:endParaRPr>
              </a:p>
              <a:p>
                <a:pPr marL="0" marR="0" lvl="0" indent="0" algn="l" rtl="0">
                  <a:spcBef>
                    <a:spcPts val="0"/>
                  </a:spcBef>
                  <a:spcAft>
                    <a:spcPts val="0"/>
                  </a:spcAft>
                  <a:buNone/>
                </a:pPr>
                <a:r>
                  <a:rPr lang="ja-JP" altLang="en-US" sz="800" b="1" u="sng" dirty="0">
                    <a:solidFill>
                      <a:schemeClr val="dk1"/>
                    </a:solidFill>
                    <a:latin typeface="+mj-ea"/>
                    <a:ea typeface="+mj-ea"/>
                    <a:cs typeface="Arial"/>
                    <a:sym typeface="Arial"/>
                  </a:rPr>
                  <a:t>➁</a:t>
                </a:r>
                <a:r>
                  <a:rPr lang="ja-JP" sz="800" b="1" u="sng" dirty="0">
                    <a:solidFill>
                      <a:schemeClr val="dk1"/>
                    </a:solidFill>
                    <a:latin typeface="+mj-ea"/>
                    <a:ea typeface="+mj-ea"/>
                    <a:cs typeface="Arial"/>
                    <a:sym typeface="Arial"/>
                  </a:rPr>
                  <a:t>放課後等デイサービス</a:t>
                </a:r>
                <a:endParaRPr sz="800" b="1" u="sng" dirty="0">
                  <a:solidFill>
                    <a:schemeClr val="dk1"/>
                  </a:solidFill>
                  <a:latin typeface="+mj-ea"/>
                  <a:ea typeface="+mj-ea"/>
                  <a:cs typeface="Arial"/>
                  <a:sym typeface="Arial"/>
                </a:endParaRPr>
              </a:p>
              <a:p>
                <a:pPr marL="0" marR="0" lvl="0" indent="0" algn="l" rtl="0">
                  <a:spcBef>
                    <a:spcPts val="0"/>
                  </a:spcBef>
                  <a:spcAft>
                    <a:spcPts val="0"/>
                  </a:spcAft>
                  <a:buNone/>
                </a:pPr>
                <a:r>
                  <a:rPr lang="ja-JP" altLang="en-US" sz="800" dirty="0">
                    <a:solidFill>
                      <a:schemeClr val="dk1"/>
                    </a:solidFill>
                    <a:latin typeface="+mj-ea"/>
                    <a:ea typeface="+mj-ea"/>
                    <a:cs typeface="Arial"/>
                    <a:sym typeface="Arial"/>
                  </a:rPr>
                  <a:t>➂</a:t>
                </a:r>
                <a:r>
                  <a:rPr lang="ja-JP" sz="800" dirty="0">
                    <a:solidFill>
                      <a:schemeClr val="dk1"/>
                    </a:solidFill>
                    <a:latin typeface="+mj-ea"/>
                    <a:ea typeface="+mj-ea"/>
                    <a:cs typeface="Arial"/>
                    <a:sym typeface="Arial"/>
                  </a:rPr>
                  <a:t>保育所等訪問支援</a:t>
                </a:r>
                <a:endParaRPr sz="800" dirty="0">
                  <a:solidFill>
                    <a:schemeClr val="dk1"/>
                  </a:solidFill>
                  <a:latin typeface="+mj-ea"/>
                  <a:ea typeface="+mj-ea"/>
                  <a:cs typeface="Arial"/>
                  <a:sym typeface="Arial"/>
                </a:endParaRPr>
              </a:p>
            </p:txBody>
          </p:sp>
        </p:grpSp>
        <p:grpSp>
          <p:nvGrpSpPr>
            <p:cNvPr id="5" name="グループ化 4">
              <a:extLst>
                <a:ext uri="{FF2B5EF4-FFF2-40B4-BE49-F238E27FC236}">
                  <a16:creationId xmlns:a16="http://schemas.microsoft.com/office/drawing/2014/main" id="{8FB3DB4D-B0A4-4A5F-B678-3B5D0A429A57}"/>
                </a:ext>
              </a:extLst>
            </p:cNvPr>
            <p:cNvGrpSpPr/>
            <p:nvPr/>
          </p:nvGrpSpPr>
          <p:grpSpPr>
            <a:xfrm>
              <a:off x="1513259" y="1824350"/>
              <a:ext cx="2368115" cy="774000"/>
              <a:chOff x="2482680" y="1873490"/>
              <a:chExt cx="2368115" cy="774000"/>
            </a:xfrm>
          </p:grpSpPr>
          <p:sp>
            <p:nvSpPr>
              <p:cNvPr id="35" name="Google Shape;162;p3"/>
              <p:cNvSpPr/>
              <p:nvPr/>
            </p:nvSpPr>
            <p:spPr>
              <a:xfrm>
                <a:off x="3109577" y="2143490"/>
                <a:ext cx="216024" cy="504000"/>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dk1"/>
                  </a:solidFill>
                  <a:latin typeface="Arial"/>
                  <a:ea typeface="Arial"/>
                  <a:cs typeface="Arial"/>
                  <a:sym typeface="Arial"/>
                </a:endParaRPr>
              </a:p>
            </p:txBody>
          </p:sp>
          <p:sp>
            <p:nvSpPr>
              <p:cNvPr id="36" name="Google Shape;163;p3"/>
              <p:cNvSpPr txBox="1"/>
              <p:nvPr/>
            </p:nvSpPr>
            <p:spPr>
              <a:xfrm>
                <a:off x="2482680" y="2242704"/>
                <a:ext cx="72008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j-ea"/>
                    <a:ea typeface="+mj-ea"/>
                    <a:cs typeface="Arial"/>
                    <a:sym typeface="Arial"/>
                  </a:rPr>
                  <a:t>障害児</a:t>
                </a:r>
                <a:endParaRPr sz="900" dirty="0">
                  <a:solidFill>
                    <a:schemeClr val="dk1"/>
                  </a:solidFill>
                  <a:latin typeface="+mj-ea"/>
                  <a:ea typeface="+mj-ea"/>
                  <a:cs typeface="Arial"/>
                  <a:sym typeface="Arial"/>
                </a:endParaRPr>
              </a:p>
              <a:p>
                <a:pPr marL="0" marR="0" lvl="0" indent="0" algn="l" rtl="0">
                  <a:spcBef>
                    <a:spcPts val="0"/>
                  </a:spcBef>
                  <a:spcAft>
                    <a:spcPts val="0"/>
                  </a:spcAft>
                  <a:buNone/>
                </a:pPr>
                <a:r>
                  <a:rPr lang="ja-JP" sz="900" dirty="0">
                    <a:solidFill>
                      <a:schemeClr val="dk1"/>
                    </a:solidFill>
                    <a:latin typeface="+mj-ea"/>
                    <a:ea typeface="+mj-ea"/>
                    <a:cs typeface="Arial"/>
                    <a:sym typeface="Arial"/>
                  </a:rPr>
                  <a:t>通所支援</a:t>
                </a:r>
                <a:endParaRPr sz="900" dirty="0">
                  <a:solidFill>
                    <a:schemeClr val="dk1"/>
                  </a:solidFill>
                  <a:latin typeface="+mj-ea"/>
                  <a:ea typeface="+mj-ea"/>
                  <a:cs typeface="Arial"/>
                  <a:sym typeface="Arial"/>
                </a:endParaRPr>
              </a:p>
            </p:txBody>
          </p:sp>
          <p:sp>
            <p:nvSpPr>
              <p:cNvPr id="37" name="Google Shape;164;p3"/>
              <p:cNvSpPr txBox="1"/>
              <p:nvPr/>
            </p:nvSpPr>
            <p:spPr>
              <a:xfrm>
                <a:off x="3162182" y="1873490"/>
                <a:ext cx="1088254" cy="219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j-ea"/>
                    <a:ea typeface="+mj-ea"/>
                    <a:cs typeface="Arial"/>
                    <a:sym typeface="Arial"/>
                  </a:rPr>
                  <a:t>児童福祉法</a:t>
                </a:r>
                <a:endParaRPr sz="900" dirty="0">
                  <a:solidFill>
                    <a:schemeClr val="dk1"/>
                  </a:solidFill>
                  <a:latin typeface="+mj-ea"/>
                  <a:ea typeface="+mj-ea"/>
                  <a:cs typeface="Arial"/>
                  <a:sym typeface="Arial"/>
                </a:endParaRPr>
              </a:p>
            </p:txBody>
          </p:sp>
          <p:sp>
            <p:nvSpPr>
              <p:cNvPr id="38" name="Google Shape;165;p3"/>
              <p:cNvSpPr txBox="1"/>
              <p:nvPr/>
            </p:nvSpPr>
            <p:spPr>
              <a:xfrm>
                <a:off x="3295943" y="2184593"/>
                <a:ext cx="1554852" cy="439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dirty="0">
                    <a:solidFill>
                      <a:schemeClr val="dk1"/>
                    </a:solidFill>
                    <a:latin typeface="+mj-ea"/>
                    <a:ea typeface="+mj-ea"/>
                    <a:cs typeface="Arial"/>
                    <a:sym typeface="Arial"/>
                  </a:rPr>
                  <a:t>①児童発達支援</a:t>
                </a:r>
                <a:endParaRPr sz="800" dirty="0">
                  <a:solidFill>
                    <a:schemeClr val="dk1"/>
                  </a:solidFill>
                  <a:latin typeface="+mj-ea"/>
                  <a:ea typeface="+mj-ea"/>
                  <a:cs typeface="Arial"/>
                  <a:sym typeface="Arial"/>
                </a:endParaRPr>
              </a:p>
              <a:p>
                <a:pPr marL="0" marR="0" lvl="0" indent="0" algn="l" rtl="0">
                  <a:spcBef>
                    <a:spcPts val="0"/>
                  </a:spcBef>
                  <a:spcAft>
                    <a:spcPts val="0"/>
                  </a:spcAft>
                  <a:buNone/>
                </a:pPr>
                <a:r>
                  <a:rPr lang="ja-JP" altLang="en-US" sz="800" dirty="0">
                    <a:solidFill>
                      <a:schemeClr val="dk1"/>
                    </a:solidFill>
                    <a:latin typeface="+mj-ea"/>
                    <a:ea typeface="+mj-ea"/>
                    <a:cs typeface="Arial"/>
                    <a:sym typeface="Arial"/>
                  </a:rPr>
                  <a:t>➁</a:t>
                </a:r>
                <a:r>
                  <a:rPr lang="ja-JP" sz="800" dirty="0">
                    <a:solidFill>
                      <a:schemeClr val="dk1"/>
                    </a:solidFill>
                    <a:latin typeface="+mj-ea"/>
                    <a:ea typeface="+mj-ea"/>
                    <a:cs typeface="Arial"/>
                    <a:sym typeface="Arial"/>
                  </a:rPr>
                  <a:t>放課後等デイサービス</a:t>
                </a:r>
                <a:endParaRPr sz="800" b="1" u="sng" dirty="0">
                  <a:solidFill>
                    <a:schemeClr val="dk1"/>
                  </a:solidFill>
                  <a:latin typeface="+mj-ea"/>
                  <a:ea typeface="+mj-ea"/>
                  <a:cs typeface="Arial"/>
                  <a:sym typeface="Arial"/>
                </a:endParaRPr>
              </a:p>
              <a:p>
                <a:pPr marL="0" marR="0" lvl="0" indent="0" algn="l" rtl="0">
                  <a:spcBef>
                    <a:spcPts val="0"/>
                  </a:spcBef>
                  <a:spcAft>
                    <a:spcPts val="0"/>
                  </a:spcAft>
                  <a:buNone/>
                </a:pPr>
                <a:r>
                  <a:rPr lang="ja-JP" altLang="en-US" sz="800" b="1" u="sng" dirty="0">
                    <a:solidFill>
                      <a:schemeClr val="dk1"/>
                    </a:solidFill>
                    <a:latin typeface="+mj-ea"/>
                    <a:ea typeface="+mj-ea"/>
                    <a:cs typeface="Arial"/>
                    <a:sym typeface="Arial"/>
                  </a:rPr>
                  <a:t>➂</a:t>
                </a:r>
                <a:r>
                  <a:rPr lang="ja-JP" sz="800" b="1" u="sng" dirty="0">
                    <a:solidFill>
                      <a:schemeClr val="dk1"/>
                    </a:solidFill>
                    <a:latin typeface="+mj-ea"/>
                    <a:ea typeface="+mj-ea"/>
                    <a:cs typeface="Arial"/>
                    <a:sym typeface="Arial"/>
                  </a:rPr>
                  <a:t>保育所等訪問支援</a:t>
                </a:r>
                <a:endParaRPr sz="800" b="1" u="sng" dirty="0">
                  <a:solidFill>
                    <a:schemeClr val="dk1"/>
                  </a:solidFill>
                  <a:latin typeface="+mj-ea"/>
                  <a:ea typeface="+mj-ea"/>
                  <a:cs typeface="Arial"/>
                  <a:sym typeface="Arial"/>
                </a:endParaRPr>
              </a:p>
            </p:txBody>
          </p:sp>
        </p:grpSp>
        <p:sp>
          <p:nvSpPr>
            <p:cNvPr id="39" name="Google Shape;163;p3"/>
            <p:cNvSpPr txBox="1"/>
            <p:nvPr/>
          </p:nvSpPr>
          <p:spPr>
            <a:xfrm>
              <a:off x="4167438" y="2193563"/>
              <a:ext cx="72008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j-ea"/>
                  <a:ea typeface="+mj-ea"/>
                  <a:cs typeface="Arial"/>
                  <a:sym typeface="Arial"/>
                </a:rPr>
                <a:t>障害児</a:t>
              </a:r>
              <a:endParaRPr sz="900" dirty="0">
                <a:solidFill>
                  <a:schemeClr val="dk1"/>
                </a:solidFill>
                <a:latin typeface="+mj-ea"/>
                <a:ea typeface="+mj-ea"/>
                <a:cs typeface="Arial"/>
                <a:sym typeface="Arial"/>
              </a:endParaRPr>
            </a:p>
            <a:p>
              <a:pPr marL="0" marR="0" lvl="0" indent="0" algn="l" rtl="0">
                <a:spcBef>
                  <a:spcPts val="0"/>
                </a:spcBef>
                <a:spcAft>
                  <a:spcPts val="0"/>
                </a:spcAft>
                <a:buNone/>
              </a:pPr>
              <a:r>
                <a:rPr lang="ja-JP" sz="900" dirty="0">
                  <a:solidFill>
                    <a:schemeClr val="dk1"/>
                  </a:solidFill>
                  <a:latin typeface="+mj-ea"/>
                  <a:ea typeface="+mj-ea"/>
                  <a:cs typeface="Arial"/>
                  <a:sym typeface="Arial"/>
                </a:rPr>
                <a:t>通所支援</a:t>
              </a:r>
              <a:endParaRPr sz="900" dirty="0">
                <a:solidFill>
                  <a:schemeClr val="dk1"/>
                </a:solidFill>
                <a:latin typeface="+mj-ea"/>
                <a:ea typeface="+mj-ea"/>
                <a:cs typeface="Arial"/>
                <a:sym typeface="Arial"/>
              </a:endParaRPr>
            </a:p>
          </p:txBody>
        </p:sp>
        <p:sp>
          <p:nvSpPr>
            <p:cNvPr id="18" name="Google Shape;158;p3">
              <a:extLst>
                <a:ext uri="{FF2B5EF4-FFF2-40B4-BE49-F238E27FC236}">
                  <a16:creationId xmlns:a16="http://schemas.microsoft.com/office/drawing/2014/main" id="{C4140CBB-BF8C-432D-BD99-DDDD21A7A19E}"/>
                </a:ext>
              </a:extLst>
            </p:cNvPr>
            <p:cNvSpPr txBox="1"/>
            <p:nvPr/>
          </p:nvSpPr>
          <p:spPr>
            <a:xfrm>
              <a:off x="7435820" y="2043987"/>
              <a:ext cx="1157857"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mj-ea"/>
                  <a:ea typeface="+mj-ea"/>
                  <a:cs typeface="Arial"/>
                  <a:sym typeface="Arial"/>
                </a:rPr>
                <a:t>障害者総合支援</a:t>
              </a:r>
              <a:r>
                <a:rPr lang="ja-JP" sz="900" dirty="0">
                  <a:solidFill>
                    <a:schemeClr val="dk1"/>
                  </a:solidFill>
                  <a:latin typeface="+mj-ea"/>
                  <a:ea typeface="+mj-ea"/>
                  <a:cs typeface="Arial"/>
                  <a:sym typeface="Arial"/>
                </a:rPr>
                <a:t>法</a:t>
              </a:r>
              <a:endParaRPr sz="900" dirty="0">
                <a:solidFill>
                  <a:schemeClr val="dk1"/>
                </a:solidFill>
                <a:latin typeface="+mj-ea"/>
                <a:ea typeface="+mj-ea"/>
                <a:cs typeface="Arial"/>
                <a:sym typeface="Arial"/>
              </a:endParaRPr>
            </a:p>
          </p:txBody>
        </p:sp>
        <p:sp>
          <p:nvSpPr>
            <p:cNvPr id="20" name="Google Shape;158;p3">
              <a:extLst>
                <a:ext uri="{FF2B5EF4-FFF2-40B4-BE49-F238E27FC236}">
                  <a16:creationId xmlns:a16="http://schemas.microsoft.com/office/drawing/2014/main" id="{B4DABD1A-66C5-433E-A571-50DFE05C39BF}"/>
                </a:ext>
              </a:extLst>
            </p:cNvPr>
            <p:cNvSpPr txBox="1"/>
            <p:nvPr/>
          </p:nvSpPr>
          <p:spPr>
            <a:xfrm>
              <a:off x="7435820" y="2241020"/>
              <a:ext cx="1157857" cy="219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j-ea"/>
                  <a:ea typeface="+mj-ea"/>
                  <a:cs typeface="Arial"/>
                  <a:sym typeface="Arial"/>
                </a:rPr>
                <a:t>児童福祉法</a:t>
              </a:r>
              <a:endParaRPr sz="900" dirty="0">
                <a:solidFill>
                  <a:schemeClr val="dk1"/>
                </a:solidFill>
                <a:latin typeface="+mj-ea"/>
                <a:ea typeface="+mj-ea"/>
                <a:cs typeface="Arial"/>
                <a:sym typeface="Arial"/>
              </a:endParaRPr>
            </a:p>
          </p:txBody>
        </p:sp>
      </p:grpSp>
    </p:spTree>
    <p:extLst>
      <p:ext uri="{BB962C8B-B14F-4D97-AF65-F5344CB8AC3E}">
        <p14:creationId xmlns:p14="http://schemas.microsoft.com/office/powerpoint/2010/main" val="149972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F369ACC-0E7A-4BBC-8408-7F8FBC67E9F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5038030" y="219825"/>
            <a:ext cx="1431067" cy="1381311"/>
          </a:xfrm>
          <a:prstGeom prst="rect">
            <a:avLst/>
          </a:prstGeom>
        </p:spPr>
      </p:pic>
      <p:pic>
        <p:nvPicPr>
          <p:cNvPr id="25" name="図 24">
            <a:extLst>
              <a:ext uri="{FF2B5EF4-FFF2-40B4-BE49-F238E27FC236}">
                <a16:creationId xmlns:a16="http://schemas.microsoft.com/office/drawing/2014/main" id="{094A360F-55BC-4419-8E25-6F175F0787C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3938142" y="219825"/>
            <a:ext cx="1431067" cy="1381311"/>
          </a:xfrm>
          <a:prstGeom prst="rect">
            <a:avLst/>
          </a:prstGeom>
        </p:spPr>
      </p:pic>
      <p:pic>
        <p:nvPicPr>
          <p:cNvPr id="24" name="図 23">
            <a:extLst>
              <a:ext uri="{FF2B5EF4-FFF2-40B4-BE49-F238E27FC236}">
                <a16:creationId xmlns:a16="http://schemas.microsoft.com/office/drawing/2014/main" id="{D58AA0FC-F717-48E6-B1DF-6AED5906C9F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2821224" y="219825"/>
            <a:ext cx="1431067" cy="1381311"/>
          </a:xfrm>
          <a:prstGeom prst="rect">
            <a:avLst/>
          </a:prstGeom>
        </p:spPr>
      </p:pic>
      <p:pic>
        <p:nvPicPr>
          <p:cNvPr id="23" name="図 22">
            <a:extLst>
              <a:ext uri="{FF2B5EF4-FFF2-40B4-BE49-F238E27FC236}">
                <a16:creationId xmlns:a16="http://schemas.microsoft.com/office/drawing/2014/main" id="{0BA9396C-2AB2-4229-90AB-40342C5FF6D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1683026" y="263132"/>
            <a:ext cx="1431067" cy="1381311"/>
          </a:xfrm>
          <a:prstGeom prst="rect">
            <a:avLst/>
          </a:prstGeom>
        </p:spPr>
      </p:pic>
      <p:pic>
        <p:nvPicPr>
          <p:cNvPr id="22" name="図 21">
            <a:extLst>
              <a:ext uri="{FF2B5EF4-FFF2-40B4-BE49-F238E27FC236}">
                <a16:creationId xmlns:a16="http://schemas.microsoft.com/office/drawing/2014/main" id="{85E4A637-9D9C-415D-AD14-E4F27C82847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r="3796"/>
          <a:stretch/>
        </p:blipFill>
        <p:spPr>
          <a:xfrm>
            <a:off x="683569" y="260648"/>
            <a:ext cx="1368152" cy="1381311"/>
          </a:xfrm>
          <a:prstGeom prst="rect">
            <a:avLst/>
          </a:prstGeom>
        </p:spPr>
      </p:pic>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3218078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30" imgH="531" progId="TCLayout.ActiveDocument.1">
                  <p:embed/>
                </p:oleObj>
              </mc:Choice>
              <mc:Fallback>
                <p:oleObj name="think-cell スライド" r:id="rId4" imgW="530" imgH="531"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836457" y="466234"/>
            <a:ext cx="5400600" cy="1044664"/>
          </a:xfrm>
          <a:noFill/>
        </p:spPr>
        <p:txBody>
          <a:bodyPr>
            <a:normAutofit/>
          </a:bodyPr>
          <a:lstStyle/>
          <a:p>
            <a:r>
              <a:rPr kumimoji="1" lang="ja-JP" altLang="en-US" sz="3200" b="1" dirty="0"/>
              <a:t>訪問支援に</a:t>
            </a:r>
            <a:r>
              <a:rPr lang="ja-JP" altLang="en-US" sz="3200" b="1" dirty="0"/>
              <a:t>かける想い</a:t>
            </a:r>
            <a:br>
              <a:rPr kumimoji="1" lang="en-US" altLang="ja-JP" sz="3200" b="1" dirty="0"/>
            </a:br>
            <a:r>
              <a:rPr lang="ja-JP" altLang="en-US" sz="3200" b="1" dirty="0"/>
              <a:t>支援員</a:t>
            </a:r>
            <a:r>
              <a:rPr kumimoji="1" lang="ja-JP" altLang="en-US" sz="3200" b="1" dirty="0"/>
              <a:t>が心掛けていること</a:t>
            </a:r>
          </a:p>
        </p:txBody>
      </p:sp>
      <p:sp>
        <p:nvSpPr>
          <p:cNvPr id="3" name="スライド番号プレースホルダー 2"/>
          <p:cNvSpPr>
            <a:spLocks noGrp="1"/>
          </p:cNvSpPr>
          <p:nvPr>
            <p:ph type="sldNum" sz="quarter" idx="12"/>
          </p:nvPr>
        </p:nvSpPr>
        <p:spPr/>
        <p:txBody>
          <a:bodyPr/>
          <a:lstStyle/>
          <a:p>
            <a:fld id="{8E9FEAA1-E916-45AE-A7F5-7174B34FCB55}"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5" name="正方形/長方形 4"/>
          <p:cNvSpPr/>
          <p:nvPr/>
        </p:nvSpPr>
        <p:spPr>
          <a:xfrm>
            <a:off x="457200" y="1556792"/>
            <a:ext cx="8208912" cy="4770537"/>
          </a:xfrm>
          <a:prstGeom prst="rect">
            <a:avLst/>
          </a:prstGeom>
        </p:spPr>
        <p:txBody>
          <a:bodyPr wrap="square">
            <a:spAutoFit/>
          </a:bodyPr>
          <a:lstStyle/>
          <a:p>
            <a:pPr marL="342900" indent="-342900">
              <a:buFont typeface="Wingdings" panose="05000000000000000000" pitchFamily="2" charset="2"/>
              <a:buChar char="n"/>
            </a:pP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■「自分らしく」を支える、個と環境へのアプローチ</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お子様の特性に寄り添う支援と、それを受け入れる環境調整の双方から、その子らしい育ちを支えます。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■信頼の架け橋となり、一貫した支援を実現する</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園・学校と保護者の連携を深め、信頼関係を築くことで、場所が変わっても途切れない一貫した支援を届けます。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■安心できる環境で、教育・保育の効果を最大化する</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先生方と共に安心・安全な居場所を整え、日々の活動の中で子どもたちが持つ力を最大限に引き出します。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■「できた！」の達成感で、自己肯定感を育む</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集団生活での成功体験を積み重ね、自信と達成感を分かち合うことで、健やかな自己肯定感を育みます。</a:t>
            </a:r>
            <a:endParaRPr lang="en-US" altLang="ja-JP" sz="20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697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F369ACC-0E7A-4BBC-8408-7F8FBC67E9F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5038030" y="219825"/>
            <a:ext cx="1431067" cy="1381311"/>
          </a:xfrm>
          <a:prstGeom prst="rect">
            <a:avLst/>
          </a:prstGeom>
        </p:spPr>
      </p:pic>
      <p:pic>
        <p:nvPicPr>
          <p:cNvPr id="25" name="図 24">
            <a:extLst>
              <a:ext uri="{FF2B5EF4-FFF2-40B4-BE49-F238E27FC236}">
                <a16:creationId xmlns:a16="http://schemas.microsoft.com/office/drawing/2014/main" id="{094A360F-55BC-4419-8E25-6F175F0787C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3938142" y="219825"/>
            <a:ext cx="1431067" cy="1381311"/>
          </a:xfrm>
          <a:prstGeom prst="rect">
            <a:avLst/>
          </a:prstGeom>
        </p:spPr>
      </p:pic>
      <p:pic>
        <p:nvPicPr>
          <p:cNvPr id="24" name="図 23">
            <a:extLst>
              <a:ext uri="{FF2B5EF4-FFF2-40B4-BE49-F238E27FC236}">
                <a16:creationId xmlns:a16="http://schemas.microsoft.com/office/drawing/2014/main" id="{D58AA0FC-F717-48E6-B1DF-6AED5906C9F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2821224" y="219825"/>
            <a:ext cx="1431067" cy="1381311"/>
          </a:xfrm>
          <a:prstGeom prst="rect">
            <a:avLst/>
          </a:prstGeom>
        </p:spPr>
      </p:pic>
      <p:pic>
        <p:nvPicPr>
          <p:cNvPr id="23" name="図 22">
            <a:extLst>
              <a:ext uri="{FF2B5EF4-FFF2-40B4-BE49-F238E27FC236}">
                <a16:creationId xmlns:a16="http://schemas.microsoft.com/office/drawing/2014/main" id="{0BA9396C-2AB2-4229-90AB-40342C5FF6D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a:stretch/>
        </p:blipFill>
        <p:spPr>
          <a:xfrm>
            <a:off x="1683026" y="263132"/>
            <a:ext cx="1431067" cy="1381311"/>
          </a:xfrm>
          <a:prstGeom prst="rect">
            <a:avLst/>
          </a:prstGeom>
        </p:spPr>
      </p:pic>
      <p:pic>
        <p:nvPicPr>
          <p:cNvPr id="22" name="図 21">
            <a:extLst>
              <a:ext uri="{FF2B5EF4-FFF2-40B4-BE49-F238E27FC236}">
                <a16:creationId xmlns:a16="http://schemas.microsoft.com/office/drawing/2014/main" id="{85E4A637-9D9C-415D-AD14-E4F27C82847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58" t="7044" r="3796"/>
          <a:stretch/>
        </p:blipFill>
        <p:spPr>
          <a:xfrm>
            <a:off x="683569" y="260648"/>
            <a:ext cx="1368152" cy="1381311"/>
          </a:xfrm>
          <a:prstGeom prst="rect">
            <a:avLst/>
          </a:prstGeom>
        </p:spPr>
      </p:pic>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30" imgH="531" progId="TCLayout.ActiveDocument.1">
                  <p:embed/>
                </p:oleObj>
              </mc:Choice>
              <mc:Fallback>
                <p:oleObj name="think-cell スライド" r:id="rId4" imgW="530" imgH="531"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836457" y="466234"/>
            <a:ext cx="5400600" cy="1044664"/>
          </a:xfrm>
          <a:noFill/>
        </p:spPr>
        <p:txBody>
          <a:bodyPr>
            <a:normAutofit/>
          </a:bodyPr>
          <a:lstStyle/>
          <a:p>
            <a:r>
              <a:rPr kumimoji="1" lang="ja-JP" altLang="en-US" sz="3200" b="1" dirty="0"/>
              <a:t>訪問支援に</a:t>
            </a:r>
            <a:r>
              <a:rPr lang="ja-JP" altLang="en-US" sz="3200" b="1" dirty="0"/>
              <a:t>かける想い</a:t>
            </a:r>
            <a:br>
              <a:rPr kumimoji="1" lang="en-US" altLang="ja-JP" sz="3200" b="1" dirty="0"/>
            </a:br>
            <a:r>
              <a:rPr lang="ja-JP" altLang="en-US" sz="3200" b="1" dirty="0"/>
              <a:t>支援員</a:t>
            </a:r>
            <a:r>
              <a:rPr kumimoji="1" lang="ja-JP" altLang="en-US" sz="3200" b="1" dirty="0"/>
              <a:t>が心掛けていること</a:t>
            </a:r>
          </a:p>
        </p:txBody>
      </p:sp>
      <p:sp>
        <p:nvSpPr>
          <p:cNvPr id="3" name="スライド番号プレースホルダー 2"/>
          <p:cNvSpPr>
            <a:spLocks noGrp="1"/>
          </p:cNvSpPr>
          <p:nvPr>
            <p:ph type="sldNum" sz="quarter" idx="12"/>
          </p:nvPr>
        </p:nvSpPr>
        <p:spPr/>
        <p:txBody>
          <a:bodyPr/>
          <a:lstStyle/>
          <a:p>
            <a:fld id="{8E9FEAA1-E916-45AE-A7F5-7174B34FCB55}"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5" name="正方形/長方形 4"/>
          <p:cNvSpPr/>
          <p:nvPr/>
        </p:nvSpPr>
        <p:spPr>
          <a:xfrm>
            <a:off x="457200" y="1556792"/>
            <a:ext cx="8208912" cy="4708981"/>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rPr>
              <a:t>■目標と役割分担の明確化</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支援のゴールと各々の役割を共有し、チームとして効果的なアプローチを行います。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■組織方針への理解と尊重</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学校や園の教育理念・方針を深く理解し、現場の状況を尊重した柔軟な支援を行います。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■敬意と相互理解に基づく連携</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訪問先の先生方への敬意を忘れず、対話を通じた相互理解をすべての基盤とします。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■保護者と先生の想いに寄り添う</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サポート双方のニーズを丁寧に汲み取り、理想とする教育・保育を実現するための伴走者となります。</a:t>
            </a:r>
            <a:endParaRPr lang="en-US" altLang="ja-JP" sz="20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■守秘義務とコンプライアンスの徹底</a:t>
            </a:r>
            <a:endParaRPr lang="en-US" altLang="ja-JP" sz="24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個人情報保護と倫理規範を厳守し、誠実な支援を徹底します。</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118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オブジェクト 29" hidden="1"/>
          <p:cNvGraphicFramePr>
            <a:graphicFrameLocks noChangeAspect="1"/>
          </p:cNvGraphicFramePr>
          <p:nvPr>
            <p:custDataLst>
              <p:tags r:id="rId1"/>
            </p:custDataLst>
            <p:extLst>
              <p:ext uri="{D42A27DB-BD31-4B8C-83A1-F6EECF244321}">
                <p14:modId xmlns:p14="http://schemas.microsoft.com/office/powerpoint/2010/main" val="320337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30" imgH="531" progId="TCLayout.ActiveDocument.1">
                  <p:embed/>
                </p:oleObj>
              </mc:Choice>
              <mc:Fallback>
                <p:oleObj name="think-cell スライド" r:id="rId3" imgW="530" imgH="531" progId="TCLayout.ActiveDocument.1">
                  <p:embed/>
                  <p:pic>
                    <p:nvPicPr>
                      <p:cNvPr id="30" name="オブジェクト 2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正方形/長方形 32"/>
          <p:cNvSpPr/>
          <p:nvPr/>
        </p:nvSpPr>
        <p:spPr>
          <a:xfrm>
            <a:off x="-36512" y="404664"/>
            <a:ext cx="918051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保育所等訪問支援実施に伴う学校園との約束事項</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1520" y="1124744"/>
            <a:ext cx="8640960" cy="5256584"/>
          </a:xfrm>
          <a:prstGeom prst="roundRect">
            <a:avLst>
              <a:gd name="adj" fmla="val 50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2563"/>
            <a:r>
              <a:rPr lang="ja-JP" altLang="en-US" sz="1400" b="1" dirty="0">
                <a:solidFill>
                  <a:schemeClr val="tx1"/>
                </a:solidFill>
                <a:latin typeface="Meiryo UI" panose="020B0604030504040204" pitchFamily="50" charset="-128"/>
                <a:ea typeface="Meiryo UI" panose="020B0604030504040204" pitchFamily="50" charset="-128"/>
              </a:rPr>
              <a:t>●個人情報保護と守秘義務の徹底</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業務上知り得た機密情報および個人情報は、法令と社内規程を厳守して取り扱います。支援期間中はもちろん、終了後も第三者へ漏洩することはありません。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●情報の無断掲載・公開の禁止</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学校・園の許可なく、活動事例や関係者のコメント等を事業所の広報物、</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en-US" sz="1400" dirty="0">
                <a:solidFill>
                  <a:schemeClr val="tx1"/>
                </a:solidFill>
                <a:latin typeface="Meiryo UI" panose="020B0604030504040204" pitchFamily="50" charset="-128"/>
                <a:ea typeface="Meiryo UI" panose="020B0604030504040204" pitchFamily="50" charset="-128"/>
              </a:rPr>
              <a:t>等に掲載することはありません。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●信頼関係を第一とした報告書の共有</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保護者様と学校・園の信頼関係を最優先に考えます。ご要望があれば、保護者様への報告書を事前に回覧し、内容の確認や修正を反映させていただくことも可能です。</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●先生方のご負担に配慮した連携</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ヒアリング等は先生方の業務を妨げないよう、学校・園が指定する日時に合わせ、柔軟に実施いたします。</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●集団参加の促進を目的とした支援スタイル</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主目的は「お子様の集団参加」の促進です。一方的な助言や提案は行わず、先生方から関わり方等の相談をいただいた場合に限り、専門的見地からお応えいたします。</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●他のお子様への刺激を最小限に抑える配慮</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他児への影響を考慮し、細心の注意を払います。教室内の参観が難しい場合は、廊下からの観察を希望するなど、現場の状況を優先いたします。</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●訪問時の挨拶と所在の明確化</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訪問の際は必ず担当の先生（または必要に応じて、管理職の先生など）へご挨拶を行い、滞在の開始と終了が明確に伝わるよう徹底いたします。</a:t>
            </a:r>
            <a:endParaRPr lang="en-US" altLang="ja-JP" sz="1400" dirty="0">
              <a:solidFill>
                <a:schemeClr val="tx1"/>
              </a:solidFill>
              <a:latin typeface="Meiryo UI" panose="020B0604030504040204" pitchFamily="50" charset="-128"/>
              <a:ea typeface="Meiryo UI" panose="020B0604030504040204" pitchFamily="50" charset="-128"/>
            </a:endParaRPr>
          </a:p>
          <a:p>
            <a:pPr indent="182563"/>
            <a:r>
              <a:rPr lang="ja-JP" altLang="en-US" sz="1400" b="1" dirty="0">
                <a:solidFill>
                  <a:schemeClr val="tx1"/>
                </a:solidFill>
                <a:latin typeface="Meiryo UI" panose="020B0604030504040204" pitchFamily="50" charset="-128"/>
                <a:ea typeface="Meiryo UI" panose="020B0604030504040204" pitchFamily="50" charset="-128"/>
              </a:rPr>
              <a:t>●柔軟なルール設定への対応</a:t>
            </a:r>
            <a:endParaRPr lang="en-US" altLang="ja-JP" sz="1400" b="1" dirty="0">
              <a:solidFill>
                <a:schemeClr val="tx1"/>
              </a:solidFill>
              <a:latin typeface="Meiryo UI" panose="020B0604030504040204" pitchFamily="50" charset="-128"/>
              <a:ea typeface="Meiryo UI" panose="020B0604030504040204" pitchFamily="50" charset="-128"/>
            </a:endParaRPr>
          </a:p>
          <a:p>
            <a:pPr indent="182563"/>
            <a:r>
              <a:rPr lang="ja-JP" altLang="en-US" sz="1400" dirty="0">
                <a:solidFill>
                  <a:schemeClr val="tx1"/>
                </a:solidFill>
                <a:latin typeface="Meiryo UI" panose="020B0604030504040204" pitchFamily="50" charset="-128"/>
                <a:ea typeface="Meiryo UI" panose="020B0604030504040204" pitchFamily="50" charset="-128"/>
              </a:rPr>
              <a:t>その他、学校・園独自のルールやご要望がある場合は、協議の上で柔軟に設定、対応をさせていただきます。</a:t>
            </a: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13</a:t>
            </a:fld>
            <a:endParaRPr kumimoji="1" lang="ja-JP" altLang="en-US"/>
          </a:p>
        </p:txBody>
      </p:sp>
    </p:spTree>
    <p:extLst>
      <p:ext uri="{BB962C8B-B14F-4D97-AF65-F5344CB8AC3E}">
        <p14:creationId xmlns:p14="http://schemas.microsoft.com/office/powerpoint/2010/main" val="337062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B7166C7-3A90-41FB-8542-4872997DB502}"/>
              </a:ext>
            </a:extLst>
          </p:cNvPr>
          <p:cNvSpPr>
            <a:spLocks noGrp="1"/>
          </p:cNvSpPr>
          <p:nvPr>
            <p:ph type="sldNum" sz="quarter" idx="12"/>
          </p:nvPr>
        </p:nvSpPr>
        <p:spPr/>
        <p:txBody>
          <a:bodyPr/>
          <a:lstStyle/>
          <a:p>
            <a:fld id="{9B89682E-564F-4E17-A592-9D49EF32FCA4}" type="slidenum">
              <a:rPr kumimoji="1" lang="ja-JP" altLang="en-US" smtClean="0"/>
              <a:t>14</a:t>
            </a:fld>
            <a:endParaRPr kumimoji="1" lang="ja-JP" altLang="en-US"/>
          </a:p>
        </p:txBody>
      </p:sp>
      <p:grpSp>
        <p:nvGrpSpPr>
          <p:cNvPr id="7" name="グループ化 6">
            <a:extLst>
              <a:ext uri="{FF2B5EF4-FFF2-40B4-BE49-F238E27FC236}">
                <a16:creationId xmlns:a16="http://schemas.microsoft.com/office/drawing/2014/main" id="{B0BB7895-000D-45DB-A61D-8B9E19D6A67E}"/>
              </a:ext>
            </a:extLst>
          </p:cNvPr>
          <p:cNvGrpSpPr/>
          <p:nvPr/>
        </p:nvGrpSpPr>
        <p:grpSpPr>
          <a:xfrm>
            <a:off x="683568" y="1426345"/>
            <a:ext cx="4286214" cy="5112568"/>
            <a:chOff x="1115616" y="1586211"/>
            <a:chExt cx="4286214" cy="5112568"/>
          </a:xfrm>
        </p:grpSpPr>
        <p:pic>
          <p:nvPicPr>
            <p:cNvPr id="5" name="図 4">
              <a:extLst>
                <a:ext uri="{FF2B5EF4-FFF2-40B4-BE49-F238E27FC236}">
                  <a16:creationId xmlns:a16="http://schemas.microsoft.com/office/drawing/2014/main" id="{8E9667EE-3467-44B1-B208-E8C8589FF818}"/>
                </a:ext>
              </a:extLst>
            </p:cNvPr>
            <p:cNvPicPr>
              <a:picLocks noChangeAspect="1"/>
            </p:cNvPicPr>
            <p:nvPr/>
          </p:nvPicPr>
          <p:blipFill rotWithShape="1">
            <a:blip r:embed="rId2">
              <a:extLst>
                <a:ext uri="{28A0092B-C50C-407E-A947-70E740481C1C}">
                  <a14:useLocalDpi xmlns:a14="http://schemas.microsoft.com/office/drawing/2010/main" val="0"/>
                </a:ext>
              </a:extLst>
            </a:blip>
            <a:srcRect l="29939" t="19770" r="28737" b="6294"/>
            <a:stretch/>
          </p:blipFill>
          <p:spPr>
            <a:xfrm>
              <a:off x="1115616" y="1586211"/>
              <a:ext cx="4286214" cy="5112568"/>
            </a:xfrm>
            <a:prstGeom prst="rect">
              <a:avLst/>
            </a:prstGeom>
            <a:ln>
              <a:solidFill>
                <a:schemeClr val="tx1"/>
              </a:solidFill>
            </a:ln>
          </p:spPr>
        </p:pic>
        <p:sp>
          <p:nvSpPr>
            <p:cNvPr id="6" name="正方形/長方形 5">
              <a:extLst>
                <a:ext uri="{FF2B5EF4-FFF2-40B4-BE49-F238E27FC236}">
                  <a16:creationId xmlns:a16="http://schemas.microsoft.com/office/drawing/2014/main" id="{9A7AD78B-A931-4C10-95F9-ECAA1B474310}"/>
                </a:ext>
              </a:extLst>
            </p:cNvPr>
            <p:cNvSpPr/>
            <p:nvPr/>
          </p:nvSpPr>
          <p:spPr>
            <a:xfrm>
              <a:off x="3491880" y="2852936"/>
              <a:ext cx="178645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E33795C8-C17E-4DA1-A4C0-9EDD1A7B175D}"/>
              </a:ext>
            </a:extLst>
          </p:cNvPr>
          <p:cNvSpPr txBox="1"/>
          <p:nvPr/>
        </p:nvSpPr>
        <p:spPr>
          <a:xfrm>
            <a:off x="5236610" y="1920526"/>
            <a:ext cx="3278740" cy="4124206"/>
          </a:xfrm>
          <a:prstGeom prst="rect">
            <a:avLst/>
          </a:prstGeom>
          <a:noFill/>
        </p:spPr>
        <p:txBody>
          <a:bodyPr wrap="square" rtlCol="0">
            <a:spAutoFit/>
          </a:bodyPr>
          <a:lstStyle/>
          <a:p>
            <a:r>
              <a:rPr kumimoji="1" lang="ja-JP" altLang="en-US" b="1" dirty="0"/>
              <a:t>・個別の誓約書・確認書発行</a:t>
            </a:r>
            <a:endParaRPr kumimoji="1" lang="en-US" altLang="ja-JP" b="1" dirty="0"/>
          </a:p>
          <a:p>
            <a:r>
              <a:rPr kumimoji="1" lang="ja-JP" altLang="en-US" sz="1600" dirty="0"/>
              <a:t>訪問支援にあたっての遵守事項や約束事について、各園・学校のご方針に合わせた項目を作成し、事前に誓約書等の書面を発行することが可能です。</a:t>
            </a:r>
            <a:endParaRPr kumimoji="1" lang="en-US" altLang="ja-JP" sz="1600" dirty="0"/>
          </a:p>
          <a:p>
            <a:r>
              <a:rPr kumimoji="1" lang="ja-JP" altLang="en-US" b="1" dirty="0"/>
              <a:t>・三者合意に基づく信頼関係の構築</a:t>
            </a:r>
            <a:endParaRPr kumimoji="1" lang="en-US" altLang="ja-JP" b="1" dirty="0"/>
          </a:p>
          <a:p>
            <a:r>
              <a:rPr kumimoji="1" lang="ja-JP" altLang="en-US" sz="1600" dirty="0"/>
              <a:t>学校・園に既定の様式がある場合はそちらを優先し、内容を協議した上で「保護者・学校園・事業所」の三者が合意し、強固な信頼関係を築くことを目的とします。独自の様式がない場合は、当事業所にて案を作成し、ご提案させていただくことも可能です。</a:t>
            </a:r>
            <a:endParaRPr kumimoji="1" lang="en-US" altLang="ja-JP" sz="1600" dirty="0"/>
          </a:p>
        </p:txBody>
      </p:sp>
      <p:sp>
        <p:nvSpPr>
          <p:cNvPr id="18" name="正方形/長方形 17">
            <a:extLst>
              <a:ext uri="{FF2B5EF4-FFF2-40B4-BE49-F238E27FC236}">
                <a16:creationId xmlns:a16="http://schemas.microsoft.com/office/drawing/2014/main" id="{C1909070-E673-436D-86E9-9E088CD9585F}"/>
              </a:ext>
            </a:extLst>
          </p:cNvPr>
          <p:cNvSpPr/>
          <p:nvPr/>
        </p:nvSpPr>
        <p:spPr>
          <a:xfrm>
            <a:off x="-36512" y="404664"/>
            <a:ext cx="918051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必要に応じて、書面等での確認に対応いたします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829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オブジェクト 29" hidden="1"/>
          <p:cNvGraphicFramePr>
            <a:graphicFrameLocks noChangeAspect="1"/>
          </p:cNvGraphicFramePr>
          <p:nvPr>
            <p:custDataLst>
              <p:tags r:id="rId1"/>
            </p:custDataLst>
            <p:extLst>
              <p:ext uri="{D42A27DB-BD31-4B8C-83A1-F6EECF244321}">
                <p14:modId xmlns:p14="http://schemas.microsoft.com/office/powerpoint/2010/main" val="1456859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30" imgH="531" progId="TCLayout.ActiveDocument.1">
                  <p:embed/>
                </p:oleObj>
              </mc:Choice>
              <mc:Fallback>
                <p:oleObj name="think-cell スライド" r:id="rId3" imgW="530" imgH="531" progId="TCLayout.ActiveDocument.1">
                  <p:embed/>
                  <p:pic>
                    <p:nvPicPr>
                      <p:cNvPr id="30" name="オブジェクト 2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正方形/長方形 32"/>
          <p:cNvSpPr/>
          <p:nvPr/>
        </p:nvSpPr>
        <p:spPr>
          <a:xfrm>
            <a:off x="-36512" y="404664"/>
            <a:ext cx="918051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latin typeface="+mn-ea"/>
                <a:cs typeface="Meiryo UI" panose="020B0604030504040204" pitchFamily="50" charset="-128"/>
              </a:rPr>
              <a:t>保育所等訪問支援の　「</a:t>
            </a:r>
            <a:r>
              <a:rPr lang="en-US" altLang="ja-JP" sz="2800" b="1" dirty="0">
                <a:latin typeface="+mn-ea"/>
                <a:cs typeface="Meiryo UI" panose="020B0604030504040204" pitchFamily="50" charset="-128"/>
              </a:rPr>
              <a:t>Q</a:t>
            </a:r>
            <a:r>
              <a:rPr lang="ja-JP" altLang="en-US" sz="2800" b="1" dirty="0">
                <a:latin typeface="+mn-ea"/>
                <a:cs typeface="Meiryo UI" panose="020B0604030504040204" pitchFamily="50" charset="-128"/>
              </a:rPr>
              <a:t>＆</a:t>
            </a:r>
            <a:r>
              <a:rPr lang="en-US" altLang="ja-JP" sz="2800" b="1" dirty="0">
                <a:latin typeface="+mn-ea"/>
                <a:cs typeface="Meiryo UI" panose="020B0604030504040204" pitchFamily="50" charset="-128"/>
              </a:rPr>
              <a:t>A</a:t>
            </a:r>
            <a:r>
              <a:rPr lang="ja-JP" altLang="en-US" sz="2800" b="1" dirty="0">
                <a:latin typeface="+mn-ea"/>
                <a:cs typeface="Meiryo UI" panose="020B0604030504040204" pitchFamily="50" charset="-128"/>
              </a:rPr>
              <a:t>」</a:t>
            </a:r>
            <a:endParaRPr kumimoji="1" lang="ja-JP" altLang="en-US" sz="2800" b="1" dirty="0">
              <a:latin typeface="+mn-ea"/>
              <a:cs typeface="Meiryo UI" panose="020B0604030504040204" pitchFamily="50" charset="-128"/>
            </a:endParaRPr>
          </a:p>
        </p:txBody>
      </p:sp>
      <p:pic>
        <p:nvPicPr>
          <p:cNvPr id="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34036"/>
            <a:ext cx="700988" cy="107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7"/>
          <p:cNvSpPr/>
          <p:nvPr/>
        </p:nvSpPr>
        <p:spPr>
          <a:xfrm>
            <a:off x="1556136" y="1161420"/>
            <a:ext cx="7120320" cy="864000"/>
          </a:xfrm>
          <a:prstGeom prst="wedgeRoundRectCallout">
            <a:avLst>
              <a:gd name="adj1" fmla="val -54008"/>
              <a:gd name="adj2" fmla="val -3313"/>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000" b="1" dirty="0">
                <a:solidFill>
                  <a:schemeClr val="tx1"/>
                </a:solidFill>
                <a:latin typeface="+mn-ea"/>
              </a:rPr>
              <a:t>どんな資格を持っている人が訪問をするのでしょうか？</a:t>
            </a:r>
            <a:endParaRPr lang="en-US" altLang="ja-JP" sz="2000" b="1" dirty="0">
              <a:solidFill>
                <a:schemeClr val="tx1"/>
              </a:solidFill>
              <a:latin typeface="+mn-ea"/>
            </a:endParaRPr>
          </a:p>
        </p:txBody>
      </p:sp>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2348880"/>
            <a:ext cx="68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吹き出し 9"/>
          <p:cNvSpPr/>
          <p:nvPr/>
        </p:nvSpPr>
        <p:spPr>
          <a:xfrm>
            <a:off x="836056" y="2213336"/>
            <a:ext cx="7120320" cy="1221380"/>
          </a:xfrm>
          <a:prstGeom prst="wedgeRoundRectCallout">
            <a:avLst>
              <a:gd name="adj1" fmla="val 52793"/>
              <a:gd name="adj2" fmla="val -2027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n-ea"/>
              </a:rPr>
              <a:t>障害児支援に関する知識及び相当の経験を有する児童指導員、</a:t>
            </a:r>
            <a:endParaRPr lang="en-US" altLang="ja-JP" b="1" dirty="0">
              <a:solidFill>
                <a:schemeClr val="tx1"/>
              </a:solidFill>
              <a:latin typeface="+mn-ea"/>
            </a:endParaRPr>
          </a:p>
          <a:p>
            <a:r>
              <a:rPr lang="ja-JP" altLang="en-US" b="1" dirty="0">
                <a:solidFill>
                  <a:schemeClr val="tx1"/>
                </a:solidFill>
                <a:latin typeface="+mn-ea"/>
              </a:rPr>
              <a:t>保育士、理学療法士、作業療法士又は心理担当職員等であって、集団生活への適応のため専門的な支援の技術を有する者が訪問させて頂きます。</a:t>
            </a:r>
            <a:endParaRPr lang="ja-JP" altLang="ja-JP" b="1" dirty="0">
              <a:solidFill>
                <a:schemeClr val="tx1"/>
              </a:solidFill>
              <a:latin typeface="+mn-ea"/>
            </a:endParaRPr>
          </a:p>
        </p:txBody>
      </p:sp>
      <p:pic>
        <p:nvPicPr>
          <p:cNvPr id="15"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715503"/>
            <a:ext cx="700988" cy="107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角丸四角形吹き出し 15"/>
          <p:cNvSpPr/>
          <p:nvPr/>
        </p:nvSpPr>
        <p:spPr>
          <a:xfrm>
            <a:off x="1556136" y="3817712"/>
            <a:ext cx="7120320" cy="900000"/>
          </a:xfrm>
          <a:prstGeom prst="wedgeRoundRectCallout">
            <a:avLst>
              <a:gd name="adj1" fmla="val -54008"/>
              <a:gd name="adj2" fmla="val -3313"/>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b="1" dirty="0">
                <a:solidFill>
                  <a:schemeClr val="tx1"/>
                </a:solidFill>
                <a:latin typeface="+mj-ea"/>
                <a:ea typeface="+mj-ea"/>
              </a:rPr>
              <a:t>診断はおりておらず、通常の学級に在籍していますが訪問に行って頂くことは可能でしょうか？</a:t>
            </a:r>
            <a:endParaRPr lang="en-US" altLang="ja-JP" sz="2000" b="1" dirty="0">
              <a:solidFill>
                <a:schemeClr val="tx1"/>
              </a:solidFill>
              <a:latin typeface="+mj-ea"/>
              <a:ea typeface="+mj-ea"/>
            </a:endParaRPr>
          </a:p>
        </p:txBody>
      </p:sp>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6680" y="5166320"/>
            <a:ext cx="68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吹き出し 17"/>
          <p:cNvSpPr/>
          <p:nvPr/>
        </p:nvSpPr>
        <p:spPr>
          <a:xfrm>
            <a:off x="836056" y="4936884"/>
            <a:ext cx="7120320" cy="1746590"/>
          </a:xfrm>
          <a:prstGeom prst="wedgeRoundRectCallout">
            <a:avLst>
              <a:gd name="adj1" fmla="val 52793"/>
              <a:gd name="adj2" fmla="val -2027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j-ea"/>
                <a:ea typeface="+mj-ea"/>
              </a:rPr>
              <a:t>自治体の窓口（西宮市の場合は障害福祉課）や、契約中の相談支援事業所と学校に相談し、申請を経て「受給者証」が発行されれば利用可能です。</a:t>
            </a:r>
            <a:endParaRPr lang="en-US" altLang="ja-JP" b="1" dirty="0">
              <a:solidFill>
                <a:schemeClr val="tx1"/>
              </a:solidFill>
              <a:latin typeface="+mj-ea"/>
              <a:ea typeface="+mj-ea"/>
            </a:endParaRPr>
          </a:p>
          <a:p>
            <a:r>
              <a:rPr lang="ja-JP" altLang="en-US" b="1" dirty="0">
                <a:solidFill>
                  <a:schemeClr val="tx1"/>
                </a:solidFill>
                <a:latin typeface="+mj-ea"/>
                <a:ea typeface="+mj-ea"/>
              </a:rPr>
              <a:t>支援にあたっては、授業中の様子だけでなく、休み時間の友人関係など、学校生活を多角的に観察しサポートいたします。</a:t>
            </a:r>
            <a:endParaRPr lang="en-US" altLang="ja-JP" b="1"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15</a:t>
            </a:fld>
            <a:endParaRPr kumimoji="1" lang="ja-JP" altLang="en-US" dirty="0"/>
          </a:p>
        </p:txBody>
      </p:sp>
    </p:spTree>
    <p:extLst>
      <p:ext uri="{BB962C8B-B14F-4D97-AF65-F5344CB8AC3E}">
        <p14:creationId xmlns:p14="http://schemas.microsoft.com/office/powerpoint/2010/main" val="126545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オブジェクト 2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30" imgH="531" progId="TCLayout.ActiveDocument.1">
                  <p:embed/>
                </p:oleObj>
              </mc:Choice>
              <mc:Fallback>
                <p:oleObj name="think-cell スライド" r:id="rId3" imgW="530" imgH="531" progId="TCLayout.ActiveDocument.1">
                  <p:embed/>
                  <p:pic>
                    <p:nvPicPr>
                      <p:cNvPr id="30" name="オブジェクト 2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正方形/長方形 32"/>
          <p:cNvSpPr/>
          <p:nvPr/>
        </p:nvSpPr>
        <p:spPr>
          <a:xfrm>
            <a:off x="-36512" y="404664"/>
            <a:ext cx="918051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latin typeface="+mn-ea"/>
                <a:cs typeface="Meiryo UI" panose="020B0604030504040204" pitchFamily="50" charset="-128"/>
              </a:rPr>
              <a:t>保育所等訪問支援の　「</a:t>
            </a:r>
            <a:r>
              <a:rPr lang="en-US" altLang="ja-JP" sz="2800" b="1" dirty="0">
                <a:latin typeface="+mn-ea"/>
                <a:cs typeface="Meiryo UI" panose="020B0604030504040204" pitchFamily="50" charset="-128"/>
              </a:rPr>
              <a:t>Q</a:t>
            </a:r>
            <a:r>
              <a:rPr lang="ja-JP" altLang="en-US" sz="2800" b="1" dirty="0">
                <a:latin typeface="+mn-ea"/>
                <a:cs typeface="Meiryo UI" panose="020B0604030504040204" pitchFamily="50" charset="-128"/>
              </a:rPr>
              <a:t>＆</a:t>
            </a:r>
            <a:r>
              <a:rPr lang="en-US" altLang="ja-JP" sz="2800" b="1" dirty="0">
                <a:latin typeface="+mn-ea"/>
                <a:cs typeface="Meiryo UI" panose="020B0604030504040204" pitchFamily="50" charset="-128"/>
              </a:rPr>
              <a:t>A</a:t>
            </a:r>
            <a:r>
              <a:rPr lang="ja-JP" altLang="en-US" sz="2800" b="1" dirty="0">
                <a:latin typeface="+mn-ea"/>
                <a:cs typeface="Meiryo UI" panose="020B0604030504040204" pitchFamily="50" charset="-128"/>
              </a:rPr>
              <a:t>」</a:t>
            </a:r>
            <a:endParaRPr kumimoji="1" lang="ja-JP" altLang="en-US" sz="2800" b="1" dirty="0">
              <a:latin typeface="+mn-ea"/>
              <a:cs typeface="Meiryo UI" panose="020B0604030504040204" pitchFamily="50" charset="-128"/>
            </a:endParaRPr>
          </a:p>
        </p:txBody>
      </p:sp>
      <p:pic>
        <p:nvPicPr>
          <p:cNvPr id="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34036"/>
            <a:ext cx="700988" cy="107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7"/>
          <p:cNvSpPr/>
          <p:nvPr/>
        </p:nvSpPr>
        <p:spPr>
          <a:xfrm>
            <a:off x="1556136" y="1161420"/>
            <a:ext cx="7120320" cy="864000"/>
          </a:xfrm>
          <a:prstGeom prst="wedgeRoundRectCallout">
            <a:avLst>
              <a:gd name="adj1" fmla="val -54008"/>
              <a:gd name="adj2" fmla="val -3313"/>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000" b="1" dirty="0">
                <a:solidFill>
                  <a:schemeClr val="tx1"/>
                </a:solidFill>
                <a:latin typeface="+mn-ea"/>
              </a:rPr>
              <a:t>当日は管理職の先生に挨拶してもらえるのでしょうか？</a:t>
            </a:r>
            <a:endParaRPr lang="en-US" altLang="ja-JP" sz="2000" b="1" dirty="0">
              <a:solidFill>
                <a:schemeClr val="tx1"/>
              </a:solidFill>
              <a:latin typeface="+mn-ea"/>
            </a:endParaRPr>
          </a:p>
        </p:txBody>
      </p:sp>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2348880"/>
            <a:ext cx="68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吹き出し 9"/>
          <p:cNvSpPr/>
          <p:nvPr/>
        </p:nvSpPr>
        <p:spPr>
          <a:xfrm>
            <a:off x="836056" y="2213336"/>
            <a:ext cx="7120320" cy="1221380"/>
          </a:xfrm>
          <a:prstGeom prst="wedgeRoundRectCallout">
            <a:avLst>
              <a:gd name="adj1" fmla="val 52793"/>
              <a:gd name="adj2" fmla="val -2027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n-ea"/>
              </a:rPr>
              <a:t>訪問当日は到着時と退出時に事務室もしくは職員室にご挨拶させて頂いております。</a:t>
            </a:r>
            <a:endParaRPr lang="en-US" altLang="ja-JP" sz="2000" b="1" dirty="0">
              <a:solidFill>
                <a:schemeClr val="tx1"/>
              </a:solidFill>
              <a:latin typeface="+mn-ea"/>
            </a:endParaRPr>
          </a:p>
          <a:p>
            <a:r>
              <a:rPr lang="ja-JP" altLang="en-US" sz="2000" b="1" dirty="0">
                <a:solidFill>
                  <a:schemeClr val="tx1"/>
                </a:solidFill>
                <a:latin typeface="+mn-ea"/>
              </a:rPr>
              <a:t>（学校園のご都合に合わせております）</a:t>
            </a:r>
            <a:endParaRPr lang="en-US" altLang="ja-JP" sz="2000" b="1" dirty="0">
              <a:solidFill>
                <a:schemeClr val="tx1"/>
              </a:solidFill>
              <a:latin typeface="+mn-ea"/>
            </a:endParaRPr>
          </a:p>
        </p:txBody>
      </p:sp>
      <p:pic>
        <p:nvPicPr>
          <p:cNvPr id="15"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32" y="3951476"/>
            <a:ext cx="700988" cy="107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角丸四角形吹き出し 15"/>
          <p:cNvSpPr/>
          <p:nvPr/>
        </p:nvSpPr>
        <p:spPr>
          <a:xfrm>
            <a:off x="1590416" y="3978861"/>
            <a:ext cx="7120320" cy="900000"/>
          </a:xfrm>
          <a:prstGeom prst="wedgeRoundRectCallout">
            <a:avLst>
              <a:gd name="adj1" fmla="val -54008"/>
              <a:gd name="adj2" fmla="val -3313"/>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b="1" dirty="0">
                <a:solidFill>
                  <a:schemeClr val="tx1"/>
                </a:solidFill>
                <a:latin typeface="+mj-ea"/>
                <a:ea typeface="+mj-ea"/>
              </a:rPr>
              <a:t>保育所等訪問支援事業の受け入れに当たり、困ったことや不明点があれば、どこに相談したらよいでしょうか？</a:t>
            </a:r>
            <a:endParaRPr lang="en-US" altLang="ja-JP" sz="2000" b="1" dirty="0">
              <a:solidFill>
                <a:schemeClr val="tx1"/>
              </a:solidFill>
              <a:latin typeface="+mj-ea"/>
              <a:ea typeface="+mj-ea"/>
            </a:endParaRPr>
          </a:p>
        </p:txBody>
      </p:sp>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6680" y="5166320"/>
            <a:ext cx="68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吹き出し 17"/>
          <p:cNvSpPr/>
          <p:nvPr/>
        </p:nvSpPr>
        <p:spPr>
          <a:xfrm>
            <a:off x="870336" y="5268517"/>
            <a:ext cx="7120320" cy="941819"/>
          </a:xfrm>
          <a:prstGeom prst="wedgeRoundRectCallout">
            <a:avLst>
              <a:gd name="adj1" fmla="val 52793"/>
              <a:gd name="adj2" fmla="val -2027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j-ea"/>
                <a:ea typeface="+mj-ea"/>
              </a:rPr>
              <a:t>市障害福祉課にご相談ください。必要に応じて、法人指導課、</a:t>
            </a:r>
            <a:r>
              <a:rPr kumimoji="0" lang="ja-JP" altLang="en-US" sz="2000" b="1" i="0" u="none" strike="noStrike" kern="1200" cap="none" spc="0" normalizeH="0" baseline="0" noProof="0" dirty="0">
                <a:ln>
                  <a:noFill/>
                </a:ln>
                <a:solidFill>
                  <a:prstClr val="black"/>
                </a:solidFill>
                <a:effectLst/>
                <a:uLnTx/>
                <a:uFillTx/>
                <a:latin typeface="メイリオ"/>
                <a:ea typeface="メイリオ"/>
                <a:cs typeface="+mn-cs"/>
              </a:rPr>
              <a:t>特別支援教育課、</a:t>
            </a:r>
            <a:r>
              <a:rPr lang="ja-JP" altLang="en-US" sz="2000" b="1" dirty="0">
                <a:solidFill>
                  <a:schemeClr val="tx1"/>
                </a:solidFill>
                <a:latin typeface="+mj-ea"/>
                <a:ea typeface="+mj-ea"/>
              </a:rPr>
              <a:t>幼児教育・保育センターなどと連携して対応してまいります。</a:t>
            </a:r>
            <a:endParaRPr lang="ja-JP" altLang="ja-JP" sz="2000" b="1" dirty="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16</a:t>
            </a:fld>
            <a:endParaRPr kumimoji="1" lang="ja-JP" altLang="en-US"/>
          </a:p>
        </p:txBody>
      </p:sp>
    </p:spTree>
    <p:extLst>
      <p:ext uri="{BB962C8B-B14F-4D97-AF65-F5344CB8AC3E}">
        <p14:creationId xmlns:p14="http://schemas.microsoft.com/office/powerpoint/2010/main" val="325087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DE7B3-7F02-4630-9E10-5675A961E8AD}"/>
              </a:ext>
            </a:extLst>
          </p:cNvPr>
          <p:cNvSpPr>
            <a:spLocks noGrp="1"/>
          </p:cNvSpPr>
          <p:nvPr>
            <p:ph type="title"/>
          </p:nvPr>
        </p:nvSpPr>
        <p:spPr>
          <a:xfrm>
            <a:off x="628650" y="-99392"/>
            <a:ext cx="7886700" cy="1325563"/>
          </a:xfrm>
        </p:spPr>
        <p:txBody>
          <a:bodyPr>
            <a:normAutofit/>
          </a:bodyPr>
          <a:lstStyle/>
          <a:p>
            <a:pPr algn="ctr"/>
            <a:r>
              <a:rPr kumimoji="1" lang="ja-JP" altLang="en-US" sz="3600" b="1" dirty="0"/>
              <a:t>計画相談について</a:t>
            </a:r>
          </a:p>
        </p:txBody>
      </p:sp>
      <p:sp>
        <p:nvSpPr>
          <p:cNvPr id="3" name="スライド番号プレースホルダー 2">
            <a:extLst>
              <a:ext uri="{FF2B5EF4-FFF2-40B4-BE49-F238E27FC236}">
                <a16:creationId xmlns:a16="http://schemas.microsoft.com/office/drawing/2014/main" id="{7B8E36C9-1006-4E0F-A3C7-ADACE37803AB}"/>
              </a:ext>
            </a:extLst>
          </p:cNvPr>
          <p:cNvSpPr>
            <a:spLocks noGrp="1"/>
          </p:cNvSpPr>
          <p:nvPr>
            <p:ph type="sldNum" sz="quarter" idx="12"/>
          </p:nvPr>
        </p:nvSpPr>
        <p:spPr/>
        <p:txBody>
          <a:bodyPr/>
          <a:lstStyle/>
          <a:p>
            <a:fld id="{9B89682E-564F-4E17-A592-9D49EF32FCA4}" type="slidenum">
              <a:rPr kumimoji="1" lang="ja-JP" altLang="en-US" smtClean="0"/>
              <a:t>17</a:t>
            </a:fld>
            <a:endParaRPr kumimoji="1" lang="ja-JP" altLang="en-US" dirty="0"/>
          </a:p>
        </p:txBody>
      </p:sp>
      <p:sp>
        <p:nvSpPr>
          <p:cNvPr id="4" name="テキスト ボックス 3">
            <a:extLst>
              <a:ext uri="{FF2B5EF4-FFF2-40B4-BE49-F238E27FC236}">
                <a16:creationId xmlns:a16="http://schemas.microsoft.com/office/drawing/2014/main" id="{23C056BB-BD9A-4408-9D1C-08770CBFE464}"/>
              </a:ext>
            </a:extLst>
          </p:cNvPr>
          <p:cNvSpPr txBox="1"/>
          <p:nvPr/>
        </p:nvSpPr>
        <p:spPr>
          <a:xfrm>
            <a:off x="467544" y="3881409"/>
            <a:ext cx="3600400" cy="25306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lvl="0" indent="0">
              <a:lnSpc>
                <a:spcPct val="90000"/>
              </a:lnSpc>
              <a:spcAft>
                <a:spcPts val="2000"/>
              </a:spcAft>
              <a:buNone/>
              <a:defRPr/>
            </a:pPr>
            <a:r>
              <a:rPr lang="ja-JP" altLang="en-US" sz="1600" b="1" i="0" u="none" strike="noStrike" dirty="0">
                <a:solidFill>
                  <a:schemeClr val="tx2"/>
                </a:solidFill>
                <a:effectLst/>
                <a:latin typeface="UD デジタル 教科書体 N-R" panose="02020400000000000000" pitchFamily="17" charset="-128"/>
                <a:ea typeface="UD デジタル 教科書体 N-R" panose="02020400000000000000" pitchFamily="17" charset="-128"/>
              </a:rPr>
              <a:t>相談支援とは基本相談支援、地域相談支援及び計画相談支援をいい、地域相談支援とは、地域移行支援及び地域定着支援をいい、計画相談支援とは、①</a:t>
            </a:r>
            <a:r>
              <a:rPr lang="ja-JP" altLang="en-US" sz="1600" b="1" i="0" u="sng" strike="noStrike" dirty="0">
                <a:solidFill>
                  <a:schemeClr val="tx2"/>
                </a:solidFill>
                <a:effectLst/>
                <a:latin typeface="UD デジタル 教科書体 N-R" panose="02020400000000000000" pitchFamily="17" charset="-128"/>
                <a:ea typeface="UD デジタル 教科書体 N-R" panose="02020400000000000000" pitchFamily="17" charset="-128"/>
              </a:rPr>
              <a:t>サービス利用支援</a:t>
            </a:r>
            <a:r>
              <a:rPr lang="ja-JP" altLang="en-US" sz="1600" b="1" i="0" u="none" strike="noStrike" dirty="0">
                <a:solidFill>
                  <a:schemeClr val="tx2"/>
                </a:solidFill>
                <a:effectLst/>
                <a:latin typeface="UD デジタル 教科書体 N-R" panose="02020400000000000000" pitchFamily="17" charset="-128"/>
                <a:ea typeface="UD デジタル 教科書体 N-R" panose="02020400000000000000" pitchFamily="17" charset="-128"/>
              </a:rPr>
              <a:t>及び②</a:t>
            </a:r>
            <a:r>
              <a:rPr lang="ja-JP" altLang="en-US" sz="1600" b="1" i="0" u="sng" strike="noStrike" dirty="0">
                <a:solidFill>
                  <a:schemeClr val="tx2"/>
                </a:solidFill>
                <a:effectLst/>
                <a:latin typeface="UD デジタル 教科書体 N-R" panose="02020400000000000000" pitchFamily="17" charset="-128"/>
                <a:ea typeface="UD デジタル 教科書体 N-R" panose="02020400000000000000" pitchFamily="17" charset="-128"/>
              </a:rPr>
              <a:t>継続サービス利用支援</a:t>
            </a:r>
            <a:r>
              <a:rPr lang="ja-JP" altLang="en-US" sz="1600" b="1" i="0" u="none" strike="noStrike" dirty="0">
                <a:solidFill>
                  <a:schemeClr val="tx2"/>
                </a:solidFill>
                <a:effectLst/>
                <a:latin typeface="UD デジタル 教科書体 N-R" panose="02020400000000000000" pitchFamily="17" charset="-128"/>
                <a:ea typeface="UD デジタル 教科書体 N-R" panose="02020400000000000000" pitchFamily="17" charset="-128"/>
              </a:rPr>
              <a:t>をいい、一般相談支援事業とは基本相談支援及び地域相談支援のいずれも行う事業をいい、特定相談支援事業とは、基本相談支援及び計画相談支援のいずれも行う事業をいう。</a:t>
            </a:r>
            <a:endParaRPr kumimoji="1" lang="ja-JP" altLang="en-US" dirty="0"/>
          </a:p>
        </p:txBody>
      </p:sp>
      <p:sp>
        <p:nvSpPr>
          <p:cNvPr id="5" name="テキスト ボックス 4">
            <a:extLst>
              <a:ext uri="{FF2B5EF4-FFF2-40B4-BE49-F238E27FC236}">
                <a16:creationId xmlns:a16="http://schemas.microsoft.com/office/drawing/2014/main" id="{32FDB8BB-16FC-4943-9EE0-9659118E3C08}"/>
              </a:ext>
            </a:extLst>
          </p:cNvPr>
          <p:cNvSpPr txBox="1"/>
          <p:nvPr/>
        </p:nvSpPr>
        <p:spPr>
          <a:xfrm>
            <a:off x="452522" y="3512077"/>
            <a:ext cx="3888432" cy="369332"/>
          </a:xfrm>
          <a:prstGeom prst="rect">
            <a:avLst/>
          </a:prstGeom>
          <a:noFill/>
        </p:spPr>
        <p:txBody>
          <a:bodyPr wrap="square" rtlCol="0">
            <a:spAutoFit/>
          </a:bodyPr>
          <a:lstStyle/>
          <a:p>
            <a:r>
              <a:rPr kumimoji="1" lang="ja-JP" altLang="en-US" dirty="0">
                <a:latin typeface="+mn-ea"/>
              </a:rPr>
              <a:t>障害者総合支援法第</a:t>
            </a:r>
            <a:r>
              <a:rPr kumimoji="1" lang="en-US" altLang="ja-JP" dirty="0">
                <a:latin typeface="+mn-ea"/>
              </a:rPr>
              <a:t>5</a:t>
            </a:r>
            <a:r>
              <a:rPr kumimoji="1" lang="ja-JP" altLang="en-US" dirty="0">
                <a:latin typeface="+mn-ea"/>
              </a:rPr>
              <a:t>条第</a:t>
            </a:r>
            <a:r>
              <a:rPr kumimoji="1" lang="en-US" altLang="ja-JP" dirty="0">
                <a:latin typeface="+mn-ea"/>
              </a:rPr>
              <a:t>18</a:t>
            </a:r>
            <a:r>
              <a:rPr kumimoji="1" lang="ja-JP" altLang="en-US" dirty="0">
                <a:latin typeface="+mn-ea"/>
              </a:rPr>
              <a:t>項</a:t>
            </a:r>
          </a:p>
        </p:txBody>
      </p:sp>
      <p:sp>
        <p:nvSpPr>
          <p:cNvPr id="7" name="テキスト ボックス 6">
            <a:extLst>
              <a:ext uri="{FF2B5EF4-FFF2-40B4-BE49-F238E27FC236}">
                <a16:creationId xmlns:a16="http://schemas.microsoft.com/office/drawing/2014/main" id="{AB06B67E-12A7-4031-BED1-D8EB59CFE8B7}"/>
              </a:ext>
            </a:extLst>
          </p:cNvPr>
          <p:cNvSpPr txBox="1"/>
          <p:nvPr/>
        </p:nvSpPr>
        <p:spPr>
          <a:xfrm>
            <a:off x="4730792" y="3881409"/>
            <a:ext cx="3513616" cy="120103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90000"/>
              </a:lnSpc>
              <a:spcAft>
                <a:spcPts val="2000"/>
              </a:spcAft>
              <a:defRPr/>
            </a:pPr>
            <a:r>
              <a:rPr lang="ja-JP" altLang="en-US" sz="1600" b="1" i="0" u="none" strike="noStrike" dirty="0">
                <a:solidFill>
                  <a:schemeClr val="tx2"/>
                </a:solidFill>
                <a:effectLst/>
                <a:latin typeface="UD デジタル 教科書体 N-R" panose="02020400000000000000" pitchFamily="17" charset="-128"/>
                <a:ea typeface="UD デジタル 教科書体 N-R" panose="02020400000000000000" pitchFamily="17" charset="-128"/>
              </a:rPr>
              <a:t>障害児相談支援とは、</a:t>
            </a:r>
            <a:r>
              <a:rPr lang="ja-JP" altLang="en-US" sz="1600" b="1" i="0" u="sng" strike="noStrike" dirty="0">
                <a:solidFill>
                  <a:schemeClr val="tx2"/>
                </a:solidFill>
                <a:effectLst/>
                <a:latin typeface="UD デジタル 教科書体 N-R" panose="02020400000000000000" pitchFamily="17" charset="-128"/>
                <a:ea typeface="UD デジタル 教科書体 N-R" panose="02020400000000000000" pitchFamily="17" charset="-128"/>
              </a:rPr>
              <a:t>①障害児支援利用援助</a:t>
            </a:r>
            <a:r>
              <a:rPr lang="ja-JP" altLang="en-US" sz="1600" b="1" i="0" strike="noStrike" dirty="0">
                <a:solidFill>
                  <a:schemeClr val="tx2"/>
                </a:solidFill>
                <a:effectLst/>
                <a:latin typeface="UD デジタル 教科書体 N-R" panose="02020400000000000000" pitchFamily="17" charset="-128"/>
                <a:ea typeface="UD デジタル 教科書体 N-R" panose="02020400000000000000" pitchFamily="17" charset="-128"/>
              </a:rPr>
              <a:t>及び②</a:t>
            </a:r>
            <a:r>
              <a:rPr lang="ja-JP" altLang="en-US" sz="1600" b="1" i="0" u="sng" strike="noStrike" dirty="0">
                <a:solidFill>
                  <a:schemeClr val="tx2"/>
                </a:solidFill>
                <a:effectLst/>
                <a:latin typeface="UD デジタル 教科書体 N-R" panose="02020400000000000000" pitchFamily="17" charset="-128"/>
                <a:ea typeface="UD デジタル 教科書体 N-R" panose="02020400000000000000" pitchFamily="17" charset="-128"/>
              </a:rPr>
              <a:t>継続障害児支援利用援助</a:t>
            </a:r>
            <a:r>
              <a:rPr lang="ja-JP" altLang="en-US" sz="1600" b="1" i="0" strike="noStrike" dirty="0">
                <a:solidFill>
                  <a:schemeClr val="tx2"/>
                </a:solidFill>
                <a:effectLst/>
                <a:latin typeface="UD デジタル 教科書体 N-R" panose="02020400000000000000" pitchFamily="17" charset="-128"/>
                <a:ea typeface="UD デジタル 教科書体 N-R" panose="02020400000000000000" pitchFamily="17" charset="-128"/>
              </a:rPr>
              <a:t>を行うことをいい、障害児相談支援事業とは</a:t>
            </a:r>
            <a:r>
              <a:rPr lang="ja-JP" altLang="en-US" sz="1600" b="1" i="0" u="none" strike="noStrike" dirty="0">
                <a:solidFill>
                  <a:schemeClr val="tx2"/>
                </a:solidFill>
                <a:effectLst/>
                <a:latin typeface="UD デジタル 教科書体 N-R" panose="02020400000000000000" pitchFamily="17" charset="-128"/>
                <a:ea typeface="UD デジタル 教科書体 N-R" panose="02020400000000000000" pitchFamily="17" charset="-128"/>
              </a:rPr>
              <a:t>、障害児相談支援を行う事業をいう。</a:t>
            </a:r>
            <a:endParaRPr lang="en-US" altLang="ja-JP" sz="1600" dirty="0">
              <a:solidFill>
                <a:schemeClr val="tx2"/>
              </a:solidFill>
            </a:endParaRPr>
          </a:p>
        </p:txBody>
      </p:sp>
      <p:sp>
        <p:nvSpPr>
          <p:cNvPr id="8" name="テキスト ボックス 7">
            <a:extLst>
              <a:ext uri="{FF2B5EF4-FFF2-40B4-BE49-F238E27FC236}">
                <a16:creationId xmlns:a16="http://schemas.microsoft.com/office/drawing/2014/main" id="{F1219BF1-EFE4-476D-8BD5-B1738E7DDDDC}"/>
              </a:ext>
            </a:extLst>
          </p:cNvPr>
          <p:cNvSpPr txBox="1"/>
          <p:nvPr/>
        </p:nvSpPr>
        <p:spPr>
          <a:xfrm>
            <a:off x="4626918" y="3512077"/>
            <a:ext cx="3888432" cy="369332"/>
          </a:xfrm>
          <a:prstGeom prst="rect">
            <a:avLst/>
          </a:prstGeom>
          <a:noFill/>
        </p:spPr>
        <p:txBody>
          <a:bodyPr wrap="square" rtlCol="0">
            <a:spAutoFit/>
          </a:bodyPr>
          <a:lstStyle/>
          <a:p>
            <a:r>
              <a:rPr kumimoji="1" lang="ja-JP" altLang="en-US" dirty="0">
                <a:latin typeface="+mn-ea"/>
              </a:rPr>
              <a:t>児童福祉法第</a:t>
            </a:r>
            <a:r>
              <a:rPr kumimoji="1" lang="en-US" altLang="ja-JP" dirty="0">
                <a:latin typeface="+mn-ea"/>
              </a:rPr>
              <a:t>6</a:t>
            </a:r>
            <a:r>
              <a:rPr kumimoji="1" lang="ja-JP" altLang="en-US" dirty="0">
                <a:latin typeface="+mn-ea"/>
              </a:rPr>
              <a:t>条の</a:t>
            </a:r>
            <a:r>
              <a:rPr kumimoji="1" lang="en-US" altLang="ja-JP" dirty="0">
                <a:latin typeface="+mn-ea"/>
              </a:rPr>
              <a:t>2</a:t>
            </a:r>
            <a:r>
              <a:rPr lang="ja-JP" altLang="en-US" sz="1800" i="0" u="none" strike="noStrike" dirty="0">
                <a:effectLst/>
                <a:latin typeface="Quattrocento Sans"/>
              </a:rPr>
              <a:t>の２第７項</a:t>
            </a:r>
            <a:endParaRPr kumimoji="1" lang="ja-JP" altLang="en-US" dirty="0">
              <a:latin typeface="+mn-ea"/>
            </a:endParaRPr>
          </a:p>
        </p:txBody>
      </p:sp>
      <p:sp>
        <p:nvSpPr>
          <p:cNvPr id="9" name="四角形: 角を丸くする 8">
            <a:extLst>
              <a:ext uri="{FF2B5EF4-FFF2-40B4-BE49-F238E27FC236}">
                <a16:creationId xmlns:a16="http://schemas.microsoft.com/office/drawing/2014/main" id="{7559AB0B-F933-435C-856E-7BA1254C5892}"/>
              </a:ext>
            </a:extLst>
          </p:cNvPr>
          <p:cNvSpPr/>
          <p:nvPr/>
        </p:nvSpPr>
        <p:spPr>
          <a:xfrm>
            <a:off x="390365" y="1010096"/>
            <a:ext cx="7965402" cy="223431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B8D55A9-B1B7-4560-B5ED-05E8F206CB73}"/>
              </a:ext>
            </a:extLst>
          </p:cNvPr>
          <p:cNvSpPr txBox="1"/>
          <p:nvPr/>
        </p:nvSpPr>
        <p:spPr>
          <a:xfrm>
            <a:off x="628650" y="1226171"/>
            <a:ext cx="7488832" cy="1938992"/>
          </a:xfrm>
          <a:prstGeom prst="rect">
            <a:avLst/>
          </a:prstGeom>
          <a:noFill/>
        </p:spPr>
        <p:txBody>
          <a:bodyPr wrap="square">
            <a:spAutoFit/>
          </a:bodyPr>
          <a:lstStyle/>
          <a:p>
            <a:r>
              <a:rPr lang="ja-JP" altLang="en-US" sz="2400" i="0" dirty="0">
                <a:solidFill>
                  <a:srgbClr val="202124"/>
                </a:solidFill>
                <a:effectLst/>
                <a:latin typeface="arial" panose="020B0604020202020204" pitchFamily="34" charset="0"/>
              </a:rPr>
              <a:t>サービス等利用計画についての相談及び作成などの支援が必要と認められる場合に、障害者（児）の自立した生活を支え、障害者（児）の抱える課題の解決や適切なサービス利用に向けて、ケアマネジメントによりきめ細かく支援するもの</a:t>
            </a:r>
            <a:endParaRPr lang="ja-JP" altLang="en-US" sz="2400" dirty="0"/>
          </a:p>
        </p:txBody>
      </p:sp>
    </p:spTree>
    <p:extLst>
      <p:ext uri="{BB962C8B-B14F-4D97-AF65-F5344CB8AC3E}">
        <p14:creationId xmlns:p14="http://schemas.microsoft.com/office/powerpoint/2010/main" val="170849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7AC35-8F88-406C-845D-599E4399BAC4}"/>
              </a:ext>
            </a:extLst>
          </p:cNvPr>
          <p:cNvSpPr>
            <a:spLocks noGrp="1"/>
          </p:cNvSpPr>
          <p:nvPr>
            <p:ph type="title"/>
          </p:nvPr>
        </p:nvSpPr>
        <p:spPr>
          <a:xfrm>
            <a:off x="314325" y="260648"/>
            <a:ext cx="8515350" cy="1325563"/>
          </a:xfrm>
        </p:spPr>
        <p:txBody>
          <a:bodyPr>
            <a:noAutofit/>
          </a:bodyPr>
          <a:lstStyle/>
          <a:p>
            <a:r>
              <a:rPr lang="ja-JP" altLang="en-US" sz="3600" b="1" i="0" u="none" strike="noStrike" kern="1200" dirty="0">
                <a:solidFill>
                  <a:schemeClr val="tx2"/>
                </a:solidFill>
                <a:effectLst/>
                <a:latin typeface="+mj-lt"/>
                <a:ea typeface="+mj-ea"/>
                <a:cs typeface="+mj-cs"/>
              </a:rPr>
              <a:t>西宮市の</a:t>
            </a:r>
            <a:br>
              <a:rPr lang="en-US" altLang="ja-JP" sz="3600" b="1" i="0" u="none" strike="noStrike" kern="1200" dirty="0">
                <a:solidFill>
                  <a:schemeClr val="tx2"/>
                </a:solidFill>
                <a:effectLst/>
                <a:latin typeface="+mj-lt"/>
                <a:ea typeface="+mj-ea"/>
                <a:cs typeface="+mj-cs"/>
              </a:rPr>
            </a:br>
            <a:r>
              <a:rPr lang="ja-JP" altLang="en-US" sz="3600" b="1" i="0" u="none" strike="noStrike" kern="1200" dirty="0">
                <a:solidFill>
                  <a:schemeClr val="tx2"/>
                </a:solidFill>
                <a:effectLst/>
                <a:latin typeface="+mj-lt"/>
                <a:ea typeface="+mj-ea"/>
                <a:cs typeface="+mj-cs"/>
              </a:rPr>
              <a:t>計画相談支援事業</a:t>
            </a:r>
            <a:r>
              <a:rPr lang="ja-JP" altLang="en-US" sz="3600" b="1" dirty="0">
                <a:solidFill>
                  <a:schemeClr val="tx2"/>
                </a:solidFill>
                <a:latin typeface="+mj-lt"/>
                <a:ea typeface="+mj-ea"/>
              </a:rPr>
              <a:t>・</a:t>
            </a:r>
            <a:r>
              <a:rPr lang="ja-JP" altLang="en-US" sz="3600" b="1" i="0" u="none" strike="noStrike" kern="1200" dirty="0">
                <a:solidFill>
                  <a:schemeClr val="tx2"/>
                </a:solidFill>
                <a:effectLst/>
                <a:latin typeface="+mj-lt"/>
                <a:ea typeface="+mj-ea"/>
                <a:cs typeface="+mj-cs"/>
              </a:rPr>
              <a:t>障害児相談支援事業</a:t>
            </a:r>
            <a:endParaRPr kumimoji="1" lang="ja-JP" altLang="en-US" sz="3600" b="1" dirty="0"/>
          </a:p>
        </p:txBody>
      </p:sp>
      <p:sp>
        <p:nvSpPr>
          <p:cNvPr id="3" name="スライド番号プレースホルダー 2">
            <a:extLst>
              <a:ext uri="{FF2B5EF4-FFF2-40B4-BE49-F238E27FC236}">
                <a16:creationId xmlns:a16="http://schemas.microsoft.com/office/drawing/2014/main" id="{8DE38702-F2CE-43D7-A71B-F6EF4502E646}"/>
              </a:ext>
            </a:extLst>
          </p:cNvPr>
          <p:cNvSpPr>
            <a:spLocks noGrp="1"/>
          </p:cNvSpPr>
          <p:nvPr>
            <p:ph type="sldNum" sz="quarter" idx="12"/>
          </p:nvPr>
        </p:nvSpPr>
        <p:spPr/>
        <p:txBody>
          <a:bodyPr/>
          <a:lstStyle/>
          <a:p>
            <a:fld id="{9B89682E-564F-4E17-A592-9D49EF32FCA4}" type="slidenum">
              <a:rPr kumimoji="1" lang="ja-JP" altLang="en-US" smtClean="0"/>
              <a:t>18</a:t>
            </a:fld>
            <a:endParaRPr kumimoji="1" lang="ja-JP" altLang="en-US"/>
          </a:p>
        </p:txBody>
      </p:sp>
      <p:sp>
        <p:nvSpPr>
          <p:cNvPr id="4" name="四角形: 角を丸くする 3">
            <a:extLst>
              <a:ext uri="{FF2B5EF4-FFF2-40B4-BE49-F238E27FC236}">
                <a16:creationId xmlns:a16="http://schemas.microsoft.com/office/drawing/2014/main" id="{6502576C-48B7-412A-8F82-437D0025D8A0}"/>
              </a:ext>
            </a:extLst>
          </p:cNvPr>
          <p:cNvSpPr/>
          <p:nvPr/>
        </p:nvSpPr>
        <p:spPr>
          <a:xfrm>
            <a:off x="314325" y="1700808"/>
            <a:ext cx="8515350" cy="4367511"/>
          </a:xfrm>
          <a:prstGeom prst="roundRect">
            <a:avLst>
              <a:gd name="adj" fmla="val 8448"/>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0">
              <a:lnSpc>
                <a:spcPct val="160000"/>
              </a:lnSpc>
              <a:spcAft>
                <a:spcPts val="600"/>
              </a:spcAft>
              <a:defRPr/>
            </a:pPr>
            <a:r>
              <a:rPr lang="ja-JP" altLang="en-US" dirty="0">
                <a:solidFill>
                  <a:schemeClr val="tx2"/>
                </a:solidFill>
              </a:rPr>
              <a:t>■西</a:t>
            </a:r>
            <a:r>
              <a:rPr lang="ja-JP" altLang="en-US" sz="1800" b="0" i="0" u="none" strike="noStrike" dirty="0">
                <a:solidFill>
                  <a:schemeClr val="tx2"/>
                </a:solidFill>
                <a:effectLst/>
              </a:rPr>
              <a:t>宮市では、障害のある人本人の思いや希望、意思決定を最大限尊重することを基本として、「本人中心支援」を理念とした相談支援の展開に取り組んでいます。</a:t>
            </a:r>
            <a:endParaRPr lang="en-US" altLang="ja-JP" sz="1800" b="0" i="0" u="none" strike="noStrike" dirty="0">
              <a:solidFill>
                <a:schemeClr val="tx2"/>
              </a:solidFill>
              <a:effectLst/>
            </a:endParaRPr>
          </a:p>
          <a:p>
            <a:pPr marL="0" lvl="0">
              <a:lnSpc>
                <a:spcPct val="160000"/>
              </a:lnSpc>
              <a:spcAft>
                <a:spcPts val="600"/>
              </a:spcAft>
              <a:defRPr/>
            </a:pPr>
            <a:endParaRPr lang="en-US" altLang="ja-JP" sz="1800" b="0" i="0" u="none" strike="noStrike" dirty="0">
              <a:solidFill>
                <a:schemeClr val="tx2"/>
              </a:solidFill>
              <a:effectLst/>
            </a:endParaRPr>
          </a:p>
          <a:p>
            <a:pPr marL="0" lvl="0">
              <a:lnSpc>
                <a:spcPct val="160000"/>
              </a:lnSpc>
              <a:spcAft>
                <a:spcPts val="600"/>
              </a:spcAft>
              <a:defRPr/>
            </a:pPr>
            <a:r>
              <a:rPr lang="ja-JP" altLang="en-US" sz="1800" b="0" i="0" u="none" strike="noStrike" dirty="0">
                <a:solidFill>
                  <a:schemeClr val="tx2"/>
                </a:solidFill>
                <a:effectLst/>
              </a:rPr>
              <a:t>■障害者の日常生活及び社会生活を総合的に支援するための法律に基づく計画相談支援の事業の人員及び運営に関する基準などに規定されているサービス等利用計画やサービス担当者会議 は、西宮市では「本人中心支援計画」や「本人中心支援会議」と呼称しています。</a:t>
            </a:r>
            <a:r>
              <a:rPr lang="en-US" altLang="ja-JP" sz="1800" b="0" i="0" dirty="0">
                <a:solidFill>
                  <a:schemeClr val="tx2"/>
                </a:solidFill>
                <a:effectLst/>
              </a:rPr>
              <a:t>​</a:t>
            </a:r>
            <a:endParaRPr lang="en-US" altLang="ja-JP" sz="1800" dirty="0">
              <a:solidFill>
                <a:schemeClr val="tx2"/>
              </a:solidFill>
            </a:endParaRPr>
          </a:p>
        </p:txBody>
      </p:sp>
    </p:spTree>
    <p:extLst>
      <p:ext uri="{BB962C8B-B14F-4D97-AF65-F5344CB8AC3E}">
        <p14:creationId xmlns:p14="http://schemas.microsoft.com/office/powerpoint/2010/main" val="202388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2AF5C-1AFA-48BB-B781-F3EE88F342A5}"/>
              </a:ext>
            </a:extLst>
          </p:cNvPr>
          <p:cNvSpPr>
            <a:spLocks noGrp="1"/>
          </p:cNvSpPr>
          <p:nvPr>
            <p:ph type="title"/>
          </p:nvPr>
        </p:nvSpPr>
        <p:spPr>
          <a:xfrm>
            <a:off x="621804" y="17495"/>
            <a:ext cx="7886700" cy="1325563"/>
          </a:xfrm>
        </p:spPr>
        <p:txBody>
          <a:bodyPr>
            <a:normAutofit/>
          </a:bodyPr>
          <a:lstStyle/>
          <a:p>
            <a:r>
              <a:rPr kumimoji="1" lang="ja-JP" altLang="en-US" sz="3600" b="1" dirty="0"/>
              <a:t>本人中心支援会議とは</a:t>
            </a:r>
          </a:p>
        </p:txBody>
      </p:sp>
      <p:sp>
        <p:nvSpPr>
          <p:cNvPr id="3" name="スライド番号プレースホルダー 2">
            <a:extLst>
              <a:ext uri="{FF2B5EF4-FFF2-40B4-BE49-F238E27FC236}">
                <a16:creationId xmlns:a16="http://schemas.microsoft.com/office/drawing/2014/main" id="{ADE27DF5-3CD2-479E-87B9-EA9E2D08396A}"/>
              </a:ext>
            </a:extLst>
          </p:cNvPr>
          <p:cNvSpPr>
            <a:spLocks noGrp="1"/>
          </p:cNvSpPr>
          <p:nvPr>
            <p:ph type="sldNum" sz="quarter" idx="12"/>
          </p:nvPr>
        </p:nvSpPr>
        <p:spPr/>
        <p:txBody>
          <a:bodyPr/>
          <a:lstStyle/>
          <a:p>
            <a:fld id="{9B89682E-564F-4E17-A592-9D49EF32FCA4}" type="slidenum">
              <a:rPr kumimoji="1" lang="ja-JP" altLang="en-US" smtClean="0"/>
              <a:t>19</a:t>
            </a:fld>
            <a:endParaRPr kumimoji="1" lang="ja-JP" altLang="en-US"/>
          </a:p>
        </p:txBody>
      </p:sp>
      <p:sp>
        <p:nvSpPr>
          <p:cNvPr id="9" name="テキスト ボックス 8">
            <a:extLst>
              <a:ext uri="{FF2B5EF4-FFF2-40B4-BE49-F238E27FC236}">
                <a16:creationId xmlns:a16="http://schemas.microsoft.com/office/drawing/2014/main" id="{1756D187-4749-4D39-8AEF-4A2CF08C4181}"/>
              </a:ext>
            </a:extLst>
          </p:cNvPr>
          <p:cNvSpPr txBox="1"/>
          <p:nvPr/>
        </p:nvSpPr>
        <p:spPr>
          <a:xfrm>
            <a:off x="7101054" y="4686531"/>
            <a:ext cx="1008112" cy="369332"/>
          </a:xfrm>
          <a:prstGeom prst="rect">
            <a:avLst/>
          </a:prstGeom>
          <a:noFill/>
        </p:spPr>
        <p:txBody>
          <a:bodyPr wrap="square" rtlCol="0">
            <a:spAutoFit/>
          </a:bodyPr>
          <a:lstStyle/>
          <a:p>
            <a:r>
              <a:rPr kumimoji="1" lang="ja-JP" altLang="en-US" b="1" dirty="0">
                <a:solidFill>
                  <a:schemeClr val="bg1"/>
                </a:solidFill>
              </a:rPr>
              <a:t>習い事</a:t>
            </a:r>
          </a:p>
        </p:txBody>
      </p:sp>
      <p:grpSp>
        <p:nvGrpSpPr>
          <p:cNvPr id="16" name="グループ化 15">
            <a:extLst>
              <a:ext uri="{FF2B5EF4-FFF2-40B4-BE49-F238E27FC236}">
                <a16:creationId xmlns:a16="http://schemas.microsoft.com/office/drawing/2014/main" id="{85720CCA-58B5-4A89-972E-A7885F2759CA}"/>
              </a:ext>
            </a:extLst>
          </p:cNvPr>
          <p:cNvGrpSpPr/>
          <p:nvPr/>
        </p:nvGrpSpPr>
        <p:grpSpPr>
          <a:xfrm>
            <a:off x="3707904" y="1343058"/>
            <a:ext cx="5247963" cy="4964724"/>
            <a:chOff x="3563888" y="1196752"/>
            <a:chExt cx="5247963" cy="4964724"/>
          </a:xfrm>
        </p:grpSpPr>
        <p:grpSp>
          <p:nvGrpSpPr>
            <p:cNvPr id="14" name="グループ化 13">
              <a:extLst>
                <a:ext uri="{FF2B5EF4-FFF2-40B4-BE49-F238E27FC236}">
                  <a16:creationId xmlns:a16="http://schemas.microsoft.com/office/drawing/2014/main" id="{A011C5A2-88D3-4E2C-A30F-D8004A1D568C}"/>
                </a:ext>
              </a:extLst>
            </p:cNvPr>
            <p:cNvGrpSpPr/>
            <p:nvPr/>
          </p:nvGrpSpPr>
          <p:grpSpPr>
            <a:xfrm>
              <a:off x="3563888" y="1196752"/>
              <a:ext cx="5247963" cy="4964724"/>
              <a:chOff x="3267387" y="1190133"/>
              <a:chExt cx="5247963" cy="4964724"/>
            </a:xfrm>
          </p:grpSpPr>
          <p:sp>
            <p:nvSpPr>
              <p:cNvPr id="4" name="円: 塗りつぶしなし 3">
                <a:extLst>
                  <a:ext uri="{FF2B5EF4-FFF2-40B4-BE49-F238E27FC236}">
                    <a16:creationId xmlns:a16="http://schemas.microsoft.com/office/drawing/2014/main" id="{CBDFB4F3-0C69-4A32-91FA-C1FBC5100988}"/>
                  </a:ext>
                </a:extLst>
              </p:cNvPr>
              <p:cNvSpPr/>
              <p:nvPr/>
            </p:nvSpPr>
            <p:spPr>
              <a:xfrm>
                <a:off x="3771444" y="1547152"/>
                <a:ext cx="4320480" cy="4258112"/>
              </a:xfrm>
              <a:prstGeom prst="donut">
                <a:avLst>
                  <a:gd name="adj" fmla="val 231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楕円 4">
                <a:extLst>
                  <a:ext uri="{FF2B5EF4-FFF2-40B4-BE49-F238E27FC236}">
                    <a16:creationId xmlns:a16="http://schemas.microsoft.com/office/drawing/2014/main" id="{B13E9D97-12FC-4B10-8E29-15A643125549}"/>
                  </a:ext>
                </a:extLst>
              </p:cNvPr>
              <p:cNvSpPr/>
              <p:nvPr/>
            </p:nvSpPr>
            <p:spPr>
              <a:xfrm>
                <a:off x="5412975" y="1190133"/>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学校</a:t>
                </a:r>
              </a:p>
            </p:txBody>
          </p:sp>
          <p:sp>
            <p:nvSpPr>
              <p:cNvPr id="6" name="楕円 5">
                <a:extLst>
                  <a:ext uri="{FF2B5EF4-FFF2-40B4-BE49-F238E27FC236}">
                    <a16:creationId xmlns:a16="http://schemas.microsoft.com/office/drawing/2014/main" id="{E17170A0-DD52-4418-B24C-D08918C64949}"/>
                  </a:ext>
                </a:extLst>
              </p:cNvPr>
              <p:cNvSpPr/>
              <p:nvPr/>
            </p:nvSpPr>
            <p:spPr>
              <a:xfrm>
                <a:off x="6804248" y="1623767"/>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SSW</a:t>
                </a:r>
                <a:endParaRPr kumimoji="1" lang="ja-JP" altLang="en-US" b="1" dirty="0"/>
              </a:p>
            </p:txBody>
          </p:sp>
          <p:sp>
            <p:nvSpPr>
              <p:cNvPr id="7" name="楕円 6">
                <a:extLst>
                  <a:ext uri="{FF2B5EF4-FFF2-40B4-BE49-F238E27FC236}">
                    <a16:creationId xmlns:a16="http://schemas.microsoft.com/office/drawing/2014/main" id="{80440C31-C57C-4BAD-9AEA-BADEE5789A86}"/>
                  </a:ext>
                </a:extLst>
              </p:cNvPr>
              <p:cNvSpPr/>
              <p:nvPr/>
            </p:nvSpPr>
            <p:spPr>
              <a:xfrm>
                <a:off x="7435230" y="2963150"/>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友達</a:t>
                </a:r>
              </a:p>
            </p:txBody>
          </p:sp>
          <p:sp>
            <p:nvSpPr>
              <p:cNvPr id="8" name="楕円 7">
                <a:extLst>
                  <a:ext uri="{FF2B5EF4-FFF2-40B4-BE49-F238E27FC236}">
                    <a16:creationId xmlns:a16="http://schemas.microsoft.com/office/drawing/2014/main" id="{30D9879D-E99A-4611-B8D8-3664FD33B427}"/>
                  </a:ext>
                </a:extLst>
              </p:cNvPr>
              <p:cNvSpPr/>
              <p:nvPr/>
            </p:nvSpPr>
            <p:spPr>
              <a:xfrm>
                <a:off x="6979910" y="4384207"/>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楕円 9">
                <a:extLst>
                  <a:ext uri="{FF2B5EF4-FFF2-40B4-BE49-F238E27FC236}">
                    <a16:creationId xmlns:a16="http://schemas.microsoft.com/office/drawing/2014/main" id="{2BB81277-0B5E-4974-9999-06854CEAA7B4}"/>
                  </a:ext>
                </a:extLst>
              </p:cNvPr>
              <p:cNvSpPr/>
              <p:nvPr/>
            </p:nvSpPr>
            <p:spPr>
              <a:xfrm>
                <a:off x="5395733" y="5180876"/>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行政</a:t>
                </a:r>
              </a:p>
            </p:txBody>
          </p:sp>
          <p:sp>
            <p:nvSpPr>
              <p:cNvPr id="11" name="楕円 10">
                <a:extLst>
                  <a:ext uri="{FF2B5EF4-FFF2-40B4-BE49-F238E27FC236}">
                    <a16:creationId xmlns:a16="http://schemas.microsoft.com/office/drawing/2014/main" id="{A952A727-B296-4FB9-BCCC-5D13E1D31355}"/>
                  </a:ext>
                </a:extLst>
              </p:cNvPr>
              <p:cNvSpPr/>
              <p:nvPr/>
            </p:nvSpPr>
            <p:spPr>
              <a:xfrm>
                <a:off x="3983946" y="1623767"/>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育成</a:t>
                </a:r>
              </a:p>
            </p:txBody>
          </p:sp>
          <p:sp>
            <p:nvSpPr>
              <p:cNvPr id="12" name="楕円 11">
                <a:extLst>
                  <a:ext uri="{FF2B5EF4-FFF2-40B4-BE49-F238E27FC236}">
                    <a16:creationId xmlns:a16="http://schemas.microsoft.com/office/drawing/2014/main" id="{07F0BA3C-72F0-4A51-9026-8C59EE1A64CA}"/>
                  </a:ext>
                </a:extLst>
              </p:cNvPr>
              <p:cNvSpPr/>
              <p:nvPr/>
            </p:nvSpPr>
            <p:spPr>
              <a:xfrm>
                <a:off x="3267387" y="2942009"/>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医療</a:t>
                </a:r>
              </a:p>
            </p:txBody>
          </p:sp>
          <p:sp>
            <p:nvSpPr>
              <p:cNvPr id="13" name="楕円 12">
                <a:extLst>
                  <a:ext uri="{FF2B5EF4-FFF2-40B4-BE49-F238E27FC236}">
                    <a16:creationId xmlns:a16="http://schemas.microsoft.com/office/drawing/2014/main" id="{394E1096-3CD9-4918-B1E2-A539DEB27DBA}"/>
                  </a:ext>
                </a:extLst>
              </p:cNvPr>
              <p:cNvSpPr/>
              <p:nvPr/>
            </p:nvSpPr>
            <p:spPr>
              <a:xfrm>
                <a:off x="3693703" y="4373636"/>
                <a:ext cx="1080120" cy="9739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療育</a:t>
                </a:r>
              </a:p>
            </p:txBody>
          </p:sp>
        </p:grpSp>
        <p:sp>
          <p:nvSpPr>
            <p:cNvPr id="15" name="テキスト ボックス 14">
              <a:extLst>
                <a:ext uri="{FF2B5EF4-FFF2-40B4-BE49-F238E27FC236}">
                  <a16:creationId xmlns:a16="http://schemas.microsoft.com/office/drawing/2014/main" id="{C8420DCF-E9B7-45CB-B523-9C8CF6D84349}"/>
                </a:ext>
              </a:extLst>
            </p:cNvPr>
            <p:cNvSpPr txBox="1"/>
            <p:nvPr/>
          </p:nvSpPr>
          <p:spPr>
            <a:xfrm>
              <a:off x="7384423" y="4693150"/>
              <a:ext cx="900100" cy="369332"/>
            </a:xfrm>
            <a:prstGeom prst="rect">
              <a:avLst/>
            </a:prstGeom>
            <a:noFill/>
          </p:spPr>
          <p:txBody>
            <a:bodyPr wrap="square" rtlCol="0">
              <a:spAutoFit/>
            </a:bodyPr>
            <a:lstStyle/>
            <a:p>
              <a:r>
                <a:rPr kumimoji="1" lang="ja-JP" altLang="en-US" b="1" dirty="0">
                  <a:solidFill>
                    <a:schemeClr val="bg1"/>
                  </a:solidFill>
                </a:rPr>
                <a:t>習い事</a:t>
              </a:r>
            </a:p>
          </p:txBody>
        </p:sp>
      </p:grpSp>
      <p:grpSp>
        <p:nvGrpSpPr>
          <p:cNvPr id="21" name="グループ化 20">
            <a:extLst>
              <a:ext uri="{FF2B5EF4-FFF2-40B4-BE49-F238E27FC236}">
                <a16:creationId xmlns:a16="http://schemas.microsoft.com/office/drawing/2014/main" id="{7ECB4C4B-7C07-4D41-AAA7-F1C6C62CBA59}"/>
              </a:ext>
            </a:extLst>
          </p:cNvPr>
          <p:cNvGrpSpPr/>
          <p:nvPr/>
        </p:nvGrpSpPr>
        <p:grpSpPr>
          <a:xfrm>
            <a:off x="5132011" y="3046221"/>
            <a:ext cx="1622357" cy="802776"/>
            <a:chOff x="755576" y="1830048"/>
            <a:chExt cx="1622357" cy="734856"/>
          </a:xfrm>
        </p:grpSpPr>
        <p:sp>
          <p:nvSpPr>
            <p:cNvPr id="19" name="楕円 18">
              <a:extLst>
                <a:ext uri="{FF2B5EF4-FFF2-40B4-BE49-F238E27FC236}">
                  <a16:creationId xmlns:a16="http://schemas.microsoft.com/office/drawing/2014/main" id="{CAA34FE6-6FBD-4CD0-B1A5-7291A5EA7CA2}"/>
                </a:ext>
              </a:extLst>
            </p:cNvPr>
            <p:cNvSpPr/>
            <p:nvPr/>
          </p:nvSpPr>
          <p:spPr>
            <a:xfrm>
              <a:off x="755576" y="1830048"/>
              <a:ext cx="1454812" cy="7348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1EEDDBC0-5B18-4D91-8B07-A10660682F0F}"/>
                </a:ext>
              </a:extLst>
            </p:cNvPr>
            <p:cNvSpPr txBox="1"/>
            <p:nvPr/>
          </p:nvSpPr>
          <p:spPr>
            <a:xfrm>
              <a:off x="770636" y="2030016"/>
              <a:ext cx="1607297" cy="307777"/>
            </a:xfrm>
            <a:prstGeom prst="rect">
              <a:avLst/>
            </a:prstGeom>
            <a:noFill/>
          </p:spPr>
          <p:txBody>
            <a:bodyPr wrap="square" rtlCol="0">
              <a:spAutoFit/>
            </a:bodyPr>
            <a:lstStyle/>
            <a:p>
              <a:r>
                <a:rPr kumimoji="1" lang="ja-JP" altLang="en-US" sz="1400" b="1" dirty="0">
                  <a:solidFill>
                    <a:schemeClr val="bg1"/>
                  </a:solidFill>
                </a:rPr>
                <a:t>相談支援事業所</a:t>
              </a:r>
            </a:p>
          </p:txBody>
        </p:sp>
      </p:grpSp>
      <p:sp>
        <p:nvSpPr>
          <p:cNvPr id="18" name="楕円 17">
            <a:extLst>
              <a:ext uri="{FF2B5EF4-FFF2-40B4-BE49-F238E27FC236}">
                <a16:creationId xmlns:a16="http://schemas.microsoft.com/office/drawing/2014/main" id="{A046C4BA-2EB4-43B8-B3EC-A43A5ECCC9B4}"/>
              </a:ext>
            </a:extLst>
          </p:cNvPr>
          <p:cNvSpPr/>
          <p:nvPr/>
        </p:nvSpPr>
        <p:spPr>
          <a:xfrm>
            <a:off x="6451339" y="3156912"/>
            <a:ext cx="1080120" cy="9739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b="1" dirty="0"/>
              <a:t>家族</a:t>
            </a:r>
          </a:p>
        </p:txBody>
      </p:sp>
      <p:sp>
        <p:nvSpPr>
          <p:cNvPr id="17" name="楕円 16">
            <a:extLst>
              <a:ext uri="{FF2B5EF4-FFF2-40B4-BE49-F238E27FC236}">
                <a16:creationId xmlns:a16="http://schemas.microsoft.com/office/drawing/2014/main" id="{B7FBDEC7-791D-4835-B29E-6FA5DABC47FE}"/>
              </a:ext>
            </a:extLst>
          </p:cNvPr>
          <p:cNvSpPr/>
          <p:nvPr/>
        </p:nvSpPr>
        <p:spPr>
          <a:xfrm>
            <a:off x="5844973" y="3709265"/>
            <a:ext cx="1013845" cy="973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本人</a:t>
            </a:r>
          </a:p>
        </p:txBody>
      </p:sp>
      <p:sp>
        <p:nvSpPr>
          <p:cNvPr id="22" name="コンテンツ プレースホルダー 17">
            <a:extLst>
              <a:ext uri="{FF2B5EF4-FFF2-40B4-BE49-F238E27FC236}">
                <a16:creationId xmlns:a16="http://schemas.microsoft.com/office/drawing/2014/main" id="{413C86B8-FC98-4893-8D08-46A0CA516C06}"/>
              </a:ext>
            </a:extLst>
          </p:cNvPr>
          <p:cNvSpPr txBox="1">
            <a:spLocks/>
          </p:cNvSpPr>
          <p:nvPr/>
        </p:nvSpPr>
        <p:spPr>
          <a:xfrm>
            <a:off x="399489" y="1343058"/>
            <a:ext cx="3333334" cy="518878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70000"/>
              </a:lnSpc>
              <a:spcAft>
                <a:spcPts val="600"/>
              </a:spcAft>
              <a:buNone/>
              <a:defRPr/>
            </a:pPr>
            <a:r>
              <a:rPr lang="ja-JP" altLang="en-US" sz="3600" b="0" i="0" u="none" strike="noStrike" dirty="0">
                <a:solidFill>
                  <a:srgbClr val="404040"/>
                </a:solidFill>
                <a:effectLst/>
                <a:latin typeface="+mn-ea"/>
              </a:rPr>
              <a:t>「本人中心支援会議」はサービス提供において制度上</a:t>
            </a:r>
            <a:r>
              <a:rPr lang="ja-JP" altLang="en-US" sz="3600" dirty="0">
                <a:solidFill>
                  <a:srgbClr val="404040"/>
                </a:solidFill>
                <a:latin typeface="+mn-ea"/>
              </a:rPr>
              <a:t>、</a:t>
            </a:r>
            <a:r>
              <a:rPr lang="ja-JP" altLang="en-US" sz="3600" b="0" i="0" u="none" strike="noStrike" dirty="0">
                <a:solidFill>
                  <a:srgbClr val="404040"/>
                </a:solidFill>
                <a:effectLst/>
                <a:latin typeface="+mn-ea"/>
              </a:rPr>
              <a:t>位置付けられた必須のプロセスです。</a:t>
            </a:r>
            <a:endParaRPr lang="en-US" altLang="ja-JP" sz="3600" b="0" i="0" u="none" strike="noStrike" dirty="0">
              <a:solidFill>
                <a:srgbClr val="404040"/>
              </a:solidFill>
              <a:effectLst/>
              <a:latin typeface="+mn-ea"/>
            </a:endParaRPr>
          </a:p>
          <a:p>
            <a:pPr marL="0" lvl="0" indent="0" rtl="0">
              <a:lnSpc>
                <a:spcPct val="170000"/>
              </a:lnSpc>
              <a:spcAft>
                <a:spcPts val="600"/>
              </a:spcAft>
              <a:buNone/>
              <a:defRPr/>
            </a:pPr>
            <a:r>
              <a:rPr lang="ja-JP" altLang="en-US" sz="3600" b="0" i="0" u="none" strike="noStrike" dirty="0">
                <a:solidFill>
                  <a:srgbClr val="404040"/>
                </a:solidFill>
                <a:effectLst/>
                <a:latin typeface="+mn-ea"/>
              </a:rPr>
              <a:t>利用者中心に作成された各計画に基づき目的・目標、支援内容等を共有し、支援チームをつくり 上げていく重要なプロセスです。利用者が支援チームの心強さや自分の力を実感できる場として 利用者中心に行われる必要があります。 また支援チームは初めから機能している訳ではなく少しずつ成熟していくものです。チ ームの相互理解を促し、関係性を築き上げる場としての活用が求められます。</a:t>
            </a:r>
            <a:r>
              <a:rPr lang="ja-JP" altLang="en-US" sz="3600" b="0" i="0" dirty="0">
                <a:solidFill>
                  <a:srgbClr val="000000"/>
                </a:solidFill>
                <a:effectLst/>
                <a:latin typeface="+mn-ea"/>
              </a:rPr>
              <a:t>​</a:t>
            </a:r>
            <a:endParaRPr lang="ja-JP" altLang="en-US" sz="2400" dirty="0">
              <a:latin typeface="+mn-ea"/>
              <a:cs typeface="Segoe UI" panose="020B0502040204020203" pitchFamily="34" charset="0"/>
            </a:endParaRPr>
          </a:p>
        </p:txBody>
      </p:sp>
    </p:spTree>
    <p:extLst>
      <p:ext uri="{BB962C8B-B14F-4D97-AF65-F5344CB8AC3E}">
        <p14:creationId xmlns:p14="http://schemas.microsoft.com/office/powerpoint/2010/main" val="32051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352957903"/>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スライド" r:id="rId8" imgW="360" imgH="360" progId="TCLayout.ActiveDocument.1">
                  <p:embed/>
                </p:oleObj>
              </mc:Choice>
              <mc:Fallback>
                <p:oleObj name="think-cell スライド" r:id="rId8" imgW="360" imgH="360" progId="TCLayout.ActiveDocument.1">
                  <p:embed/>
                  <p:pic>
                    <p:nvPicPr>
                      <p:cNvPr id="5" name="オブジェクト 4"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p:custDataLst>
              <p:tags r:id="rId2"/>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kumimoji="1" lang="ja-JP" altLang="en-US" sz="3600" b="1" dirty="0">
              <a:latin typeface="メイリオ"/>
              <a:ea typeface="メイリオ"/>
              <a:sym typeface="メイリオ"/>
            </a:endParaRPr>
          </a:p>
        </p:txBody>
      </p:sp>
      <p:sp>
        <p:nvSpPr>
          <p:cNvPr id="2" name="スライド番号プレースホルダー 1"/>
          <p:cNvSpPr>
            <a:spLocks noGrp="1"/>
          </p:cNvSpPr>
          <p:nvPr>
            <p:ph type="sldNum" sz="quarter" idx="12"/>
          </p:nvPr>
        </p:nvSpPr>
        <p:spPr/>
        <p:txBody>
          <a:bodyPr/>
          <a:lstStyle/>
          <a:p>
            <a:fld id="{8E9FEAA1-E916-45AE-A7F5-7174B34FCB55}" type="slidenum">
              <a:rPr lang="ja-JP" altLang="en-US" smtClean="0">
                <a:solidFill>
                  <a:prstClr val="black">
                    <a:tint val="75000"/>
                  </a:prstClr>
                </a:solidFill>
              </a:rPr>
              <a:pPr/>
              <a:t>2</a:t>
            </a:fld>
            <a:endParaRPr lang="ja-JP" altLang="en-US" dirty="0">
              <a:solidFill>
                <a:prstClr val="black">
                  <a:tint val="75000"/>
                </a:prstClr>
              </a:solidFill>
            </a:endParaRPr>
          </a:p>
        </p:txBody>
      </p:sp>
      <p:grpSp>
        <p:nvGrpSpPr>
          <p:cNvPr id="16" name="グループ化 15">
            <a:extLst>
              <a:ext uri="{FF2B5EF4-FFF2-40B4-BE49-F238E27FC236}">
                <a16:creationId xmlns:a16="http://schemas.microsoft.com/office/drawing/2014/main" id="{722A4F97-AF5F-4610-BF46-7159A50851DE}"/>
              </a:ext>
            </a:extLst>
          </p:cNvPr>
          <p:cNvGrpSpPr/>
          <p:nvPr/>
        </p:nvGrpSpPr>
        <p:grpSpPr>
          <a:xfrm>
            <a:off x="317822" y="855274"/>
            <a:ext cx="695997" cy="726295"/>
            <a:chOff x="0" y="1498026"/>
            <a:chExt cx="840013" cy="852320"/>
          </a:xfrm>
        </p:grpSpPr>
        <p:sp>
          <p:nvSpPr>
            <p:cNvPr id="15" name="正方形/長方形 14">
              <a:extLst>
                <a:ext uri="{FF2B5EF4-FFF2-40B4-BE49-F238E27FC236}">
                  <a16:creationId xmlns:a16="http://schemas.microsoft.com/office/drawing/2014/main" id="{367F0226-C383-40E0-9056-031C85DA0C47}"/>
                </a:ext>
              </a:extLst>
            </p:cNvPr>
            <p:cNvSpPr/>
            <p:nvPr/>
          </p:nvSpPr>
          <p:spPr>
            <a:xfrm>
              <a:off x="0" y="1498026"/>
              <a:ext cx="720080" cy="701002"/>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3860579-563B-47B6-862F-699FD4D27EB9}"/>
                </a:ext>
              </a:extLst>
            </p:cNvPr>
            <p:cNvSpPr/>
            <p:nvPr/>
          </p:nvSpPr>
          <p:spPr>
            <a:xfrm>
              <a:off x="335957" y="1846290"/>
              <a:ext cx="504056" cy="50405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CE333694-EBC7-4DF0-8E03-6ACB87F87483}"/>
              </a:ext>
            </a:extLst>
          </p:cNvPr>
          <p:cNvGrpSpPr/>
          <p:nvPr/>
        </p:nvGrpSpPr>
        <p:grpSpPr>
          <a:xfrm rot="10800000">
            <a:off x="7698784" y="4410031"/>
            <a:ext cx="695997" cy="726295"/>
            <a:chOff x="0" y="1498026"/>
            <a:chExt cx="840013" cy="852320"/>
          </a:xfrm>
        </p:grpSpPr>
        <p:sp>
          <p:nvSpPr>
            <p:cNvPr id="17" name="正方形/長方形 16">
              <a:extLst>
                <a:ext uri="{FF2B5EF4-FFF2-40B4-BE49-F238E27FC236}">
                  <a16:creationId xmlns:a16="http://schemas.microsoft.com/office/drawing/2014/main" id="{3758EEAA-5FF8-40CD-A56B-786963B843AC}"/>
                </a:ext>
              </a:extLst>
            </p:cNvPr>
            <p:cNvSpPr/>
            <p:nvPr/>
          </p:nvSpPr>
          <p:spPr>
            <a:xfrm>
              <a:off x="0" y="1498026"/>
              <a:ext cx="720080" cy="701002"/>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883AFE3-0B7C-472A-9343-EC374CDF4C91}"/>
                </a:ext>
              </a:extLst>
            </p:cNvPr>
            <p:cNvSpPr/>
            <p:nvPr/>
          </p:nvSpPr>
          <p:spPr>
            <a:xfrm>
              <a:off x="335957" y="1846290"/>
              <a:ext cx="504056" cy="50405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6" name="正方形/長方形 5">
            <a:extLst>
              <a:ext uri="{FF2B5EF4-FFF2-40B4-BE49-F238E27FC236}">
                <a16:creationId xmlns:a16="http://schemas.microsoft.com/office/drawing/2014/main" id="{B96EF737-05D6-469F-A3D9-C0992A085973}"/>
              </a:ext>
            </a:extLst>
          </p:cNvPr>
          <p:cNvSpPr/>
          <p:nvPr/>
        </p:nvSpPr>
        <p:spPr>
          <a:xfrm>
            <a:off x="1088254" y="746906"/>
            <a:ext cx="288032" cy="2880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BF6B781-6563-4EC9-BB7C-8F72ACC5956C}"/>
              </a:ext>
            </a:extLst>
          </p:cNvPr>
          <p:cNvSpPr/>
          <p:nvPr/>
        </p:nvSpPr>
        <p:spPr>
          <a:xfrm>
            <a:off x="7374139" y="5075863"/>
            <a:ext cx="288032" cy="2880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AA4BA8E9-896A-4E1C-89C5-3FC30F35ED36}"/>
              </a:ext>
            </a:extLst>
          </p:cNvPr>
          <p:cNvGrpSpPr/>
          <p:nvPr/>
        </p:nvGrpSpPr>
        <p:grpSpPr>
          <a:xfrm>
            <a:off x="749219" y="1581569"/>
            <a:ext cx="7257497" cy="3599677"/>
            <a:chOff x="798250" y="1962716"/>
            <a:chExt cx="7257497" cy="3599677"/>
          </a:xfrm>
        </p:grpSpPr>
        <p:sp>
          <p:nvSpPr>
            <p:cNvPr id="10" name="正方形/長方形 9">
              <a:hlinkClick r:id="rId10" action="ppaction://hlinksldjump"/>
            </p:cNvPr>
            <p:cNvSpPr/>
            <p:nvPr>
              <p:custDataLst>
                <p:tags r:id="rId3"/>
              </p:custDataLst>
            </p:nvPr>
          </p:nvSpPr>
          <p:spPr bwMode="gray">
            <a:xfrm>
              <a:off x="803721" y="1962716"/>
              <a:ext cx="7248525" cy="915988"/>
            </a:xfrm>
            <a:prstGeom prst="rect">
              <a:avLst/>
            </a:prstGeom>
            <a:noFill/>
            <a:ln w="9525" cap="flat" cmpd="sng" algn="ctr">
              <a:noFill/>
              <a:prstDash val="solid"/>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82495" tIns="184150" rIns="0" bIns="182563" rtlCol="0" anchor="ctr"/>
            <a:lstStyle/>
            <a:p>
              <a:r>
                <a:rPr lang="ja-JP" altLang="en-US" sz="3600" b="1" dirty="0">
                  <a:solidFill>
                    <a:schemeClr val="tx1"/>
                  </a:solidFill>
                  <a:latin typeface="メイリオ"/>
                  <a:ea typeface="メイリオ"/>
                  <a:sym typeface="メイリオ"/>
                </a:rPr>
                <a:t>１．保育所等訪問支援事業について</a:t>
              </a:r>
            </a:p>
          </p:txBody>
        </p:sp>
        <p:sp>
          <p:nvSpPr>
            <p:cNvPr id="18" name="正方形/長方形 17"/>
            <p:cNvSpPr/>
            <p:nvPr>
              <p:custDataLst>
                <p:tags r:id="rId4"/>
              </p:custDataLst>
            </p:nvPr>
          </p:nvSpPr>
          <p:spPr bwMode="gray">
            <a:xfrm>
              <a:off x="807222" y="2878703"/>
              <a:ext cx="7248525" cy="914400"/>
            </a:xfrm>
            <a:prstGeom prst="rect">
              <a:avLst/>
            </a:prstGeom>
            <a:noFill/>
            <a:ln w="9525" cap="flat" cmpd="sng" algn="ctr">
              <a:solidFill>
                <a:srgbClr val="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182495" tIns="182563" rIns="0" bIns="182563" rtlCol="0" anchor="ctr"/>
            <a:lstStyle/>
            <a:p>
              <a:r>
                <a:rPr lang="ja-JP" altLang="en-US" sz="3600" b="1" dirty="0">
                  <a:solidFill>
                    <a:schemeClr val="tx1"/>
                  </a:solidFill>
                  <a:latin typeface="メイリオ"/>
                  <a:ea typeface="メイリオ"/>
                  <a:sym typeface="メイリオ"/>
                </a:rPr>
                <a:t>２．福祉事業の枠組みについて</a:t>
              </a:r>
            </a:p>
          </p:txBody>
        </p:sp>
        <p:sp>
          <p:nvSpPr>
            <p:cNvPr id="14" name="正方形/長方形 13">
              <a:hlinkClick r:id="rId11" action="ppaction://hlinksldjump"/>
            </p:cNvPr>
            <p:cNvSpPr/>
            <p:nvPr>
              <p:custDataLst>
                <p:tags r:id="rId5"/>
              </p:custDataLst>
            </p:nvPr>
          </p:nvSpPr>
          <p:spPr bwMode="gray">
            <a:xfrm>
              <a:off x="803722" y="3793103"/>
              <a:ext cx="7248525" cy="915988"/>
            </a:xfrm>
            <a:prstGeom prst="rect">
              <a:avLst/>
            </a:prstGeom>
            <a:noFill/>
            <a:ln w="9525" cap="flat" cmpd="sng" algn="ctr">
              <a:noFill/>
              <a:prstDash val="solid"/>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82495" tIns="182563" rIns="0" bIns="184150" rtlCol="0" anchor="ctr"/>
            <a:lstStyle/>
            <a:p>
              <a:r>
                <a:rPr lang="ja-JP" altLang="en-US" sz="3600" b="1" dirty="0">
                  <a:solidFill>
                    <a:schemeClr val="tx1"/>
                  </a:solidFill>
                  <a:latin typeface="メイリオ"/>
                  <a:ea typeface="メイリオ"/>
                  <a:sym typeface="メイリオ"/>
                </a:rPr>
                <a:t>３．保育所等訪問支援にかける想い</a:t>
              </a:r>
            </a:p>
          </p:txBody>
        </p:sp>
        <p:sp>
          <p:nvSpPr>
            <p:cNvPr id="21" name="正方形/長方形 20">
              <a:hlinkClick r:id="rId11" action="ppaction://hlinksldjump"/>
              <a:extLst>
                <a:ext uri="{FF2B5EF4-FFF2-40B4-BE49-F238E27FC236}">
                  <a16:creationId xmlns:a16="http://schemas.microsoft.com/office/drawing/2014/main" id="{C8576DE8-DDE8-41EF-B20F-F94B1FE5FDB4}"/>
                </a:ext>
              </a:extLst>
            </p:cNvPr>
            <p:cNvSpPr/>
            <p:nvPr>
              <p:custDataLst>
                <p:tags r:id="rId6"/>
              </p:custDataLst>
            </p:nvPr>
          </p:nvSpPr>
          <p:spPr bwMode="gray">
            <a:xfrm>
              <a:off x="798250" y="4646405"/>
              <a:ext cx="7248525" cy="915988"/>
            </a:xfrm>
            <a:prstGeom prst="rect">
              <a:avLst/>
            </a:prstGeom>
            <a:noFill/>
            <a:ln w="9525" cap="flat" cmpd="sng" algn="ctr">
              <a:noFill/>
              <a:prstDash val="solid"/>
            </a:ln>
            <a:effectLst/>
            <a:extLst>
              <a:ext uri="{909E8E84-426E-40DD-AFC4-6F175D3DCCD1}">
                <a14:hiddenFill xmlns:a14="http://schemas.microsoft.com/office/drawing/2010/main">
                  <a:solidFill>
                    <a:srgbClr val="C30C3E"/>
                  </a:solidFill>
                </a14:hiddenFill>
              </a:ex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82495" tIns="182563" rIns="0" bIns="184150" rtlCol="0" anchor="ctr"/>
            <a:lstStyle/>
            <a:p>
              <a:r>
                <a:rPr lang="ja-JP" altLang="en-US" sz="3600" b="1" dirty="0">
                  <a:solidFill>
                    <a:schemeClr val="tx1"/>
                  </a:solidFill>
                  <a:latin typeface="メイリオ"/>
                  <a:ea typeface="メイリオ"/>
                  <a:sym typeface="メイリオ"/>
                </a:rPr>
                <a:t>４</a:t>
              </a:r>
              <a:r>
                <a:rPr lang="en-US" altLang="ja-JP" sz="3600" b="1" dirty="0">
                  <a:solidFill>
                    <a:schemeClr val="tx1"/>
                  </a:solidFill>
                  <a:latin typeface="メイリオ"/>
                  <a:ea typeface="メイリオ"/>
                  <a:sym typeface="メイリオ"/>
                </a:rPr>
                <a:t>.</a:t>
              </a:r>
              <a:r>
                <a:rPr lang="ja-JP" altLang="en-US" sz="3600" b="1" dirty="0">
                  <a:solidFill>
                    <a:schemeClr val="tx1"/>
                  </a:solidFill>
                  <a:latin typeface="メイリオ"/>
                  <a:ea typeface="メイリオ"/>
                  <a:sym typeface="メイリオ"/>
                </a:rPr>
                <a:t>  計画相談について</a:t>
              </a:r>
            </a:p>
          </p:txBody>
        </p:sp>
      </p:grpSp>
    </p:spTree>
    <p:extLst>
      <p:ext uri="{BB962C8B-B14F-4D97-AF65-F5344CB8AC3E}">
        <p14:creationId xmlns:p14="http://schemas.microsoft.com/office/powerpoint/2010/main" val="329444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2AF5C-1AFA-48BB-B781-F3EE88F342A5}"/>
              </a:ext>
            </a:extLst>
          </p:cNvPr>
          <p:cNvSpPr>
            <a:spLocks noGrp="1"/>
          </p:cNvSpPr>
          <p:nvPr>
            <p:ph type="title"/>
          </p:nvPr>
        </p:nvSpPr>
        <p:spPr>
          <a:xfrm>
            <a:off x="256781" y="-160400"/>
            <a:ext cx="7886700" cy="1325563"/>
          </a:xfrm>
        </p:spPr>
        <p:txBody>
          <a:bodyPr>
            <a:normAutofit/>
          </a:bodyPr>
          <a:lstStyle/>
          <a:p>
            <a:r>
              <a:rPr lang="ja-JP" altLang="en-US" sz="3600" b="1" dirty="0"/>
              <a:t>最後に・・・</a:t>
            </a:r>
            <a:endParaRPr kumimoji="1" lang="ja-JP" altLang="en-US" sz="3600" b="1" dirty="0"/>
          </a:p>
        </p:txBody>
      </p:sp>
      <p:sp>
        <p:nvSpPr>
          <p:cNvPr id="3" name="スライド番号プレースホルダー 2">
            <a:extLst>
              <a:ext uri="{FF2B5EF4-FFF2-40B4-BE49-F238E27FC236}">
                <a16:creationId xmlns:a16="http://schemas.microsoft.com/office/drawing/2014/main" id="{ADE27DF5-3CD2-479E-87B9-EA9E2D08396A}"/>
              </a:ext>
            </a:extLst>
          </p:cNvPr>
          <p:cNvSpPr>
            <a:spLocks noGrp="1"/>
          </p:cNvSpPr>
          <p:nvPr>
            <p:ph type="sldNum" sz="quarter" idx="12"/>
          </p:nvPr>
        </p:nvSpPr>
        <p:spPr/>
        <p:txBody>
          <a:bodyPr/>
          <a:lstStyle/>
          <a:p>
            <a:fld id="{9B89682E-564F-4E17-A592-9D49EF32FCA4}"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id="{1756D187-4749-4D39-8AEF-4A2CF08C4181}"/>
              </a:ext>
            </a:extLst>
          </p:cNvPr>
          <p:cNvSpPr txBox="1"/>
          <p:nvPr/>
        </p:nvSpPr>
        <p:spPr>
          <a:xfrm>
            <a:off x="7101054" y="4686531"/>
            <a:ext cx="1008112" cy="369332"/>
          </a:xfrm>
          <a:prstGeom prst="rect">
            <a:avLst/>
          </a:prstGeom>
          <a:noFill/>
        </p:spPr>
        <p:txBody>
          <a:bodyPr wrap="square" rtlCol="0">
            <a:spAutoFit/>
          </a:bodyPr>
          <a:lstStyle/>
          <a:p>
            <a:r>
              <a:rPr kumimoji="1" lang="ja-JP" altLang="en-US" b="1" dirty="0">
                <a:solidFill>
                  <a:schemeClr val="bg1"/>
                </a:solidFill>
              </a:rPr>
              <a:t>習い事</a:t>
            </a:r>
          </a:p>
        </p:txBody>
      </p:sp>
      <p:sp>
        <p:nvSpPr>
          <p:cNvPr id="34" name="正方形/長方形 33">
            <a:extLst>
              <a:ext uri="{FF2B5EF4-FFF2-40B4-BE49-F238E27FC236}">
                <a16:creationId xmlns:a16="http://schemas.microsoft.com/office/drawing/2014/main" id="{15F661AD-001A-43B3-AA4B-9ED8040DAD6F}"/>
              </a:ext>
            </a:extLst>
          </p:cNvPr>
          <p:cNvSpPr/>
          <p:nvPr/>
        </p:nvSpPr>
        <p:spPr>
          <a:xfrm>
            <a:off x="2616886" y="3722692"/>
            <a:ext cx="3928077" cy="11871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t>特別なニーズのあるお子さまの周囲には様々な職種の人たちが関わっています。</a:t>
            </a:r>
            <a:endParaRPr kumimoji="1" lang="en-US" altLang="ja-JP" sz="1200" dirty="0"/>
          </a:p>
          <a:p>
            <a:r>
              <a:rPr kumimoji="1" lang="ja-JP" altLang="en-US" sz="1200" dirty="0"/>
              <a:t>トライアングルプロジェクトの名の下、家庭・教育・福祉、そして医療が連携していくことで、子どもたちが生き生きと生活できる社会の実現を目指しています。</a:t>
            </a:r>
          </a:p>
        </p:txBody>
      </p:sp>
      <p:pic>
        <p:nvPicPr>
          <p:cNvPr id="7" name="図 6">
            <a:extLst>
              <a:ext uri="{FF2B5EF4-FFF2-40B4-BE49-F238E27FC236}">
                <a16:creationId xmlns:a16="http://schemas.microsoft.com/office/drawing/2014/main" id="{1B0CCA69-64E6-4454-AD00-C72AAB4D6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452" y="2726995"/>
            <a:ext cx="707344" cy="971575"/>
          </a:xfrm>
          <a:prstGeom prst="rect">
            <a:avLst/>
          </a:prstGeom>
        </p:spPr>
      </p:pic>
      <p:pic>
        <p:nvPicPr>
          <p:cNvPr id="18" name="図 17">
            <a:extLst>
              <a:ext uri="{FF2B5EF4-FFF2-40B4-BE49-F238E27FC236}">
                <a16:creationId xmlns:a16="http://schemas.microsoft.com/office/drawing/2014/main" id="{0763D6C1-8933-45C1-8B5A-0644CE9FE0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151"/>
          <a:stretch/>
        </p:blipFill>
        <p:spPr>
          <a:xfrm>
            <a:off x="614245" y="2375228"/>
            <a:ext cx="1560519" cy="1212421"/>
          </a:xfrm>
          <a:prstGeom prst="rect">
            <a:avLst/>
          </a:prstGeom>
        </p:spPr>
      </p:pic>
      <p:pic>
        <p:nvPicPr>
          <p:cNvPr id="20" name="図 19">
            <a:extLst>
              <a:ext uri="{FF2B5EF4-FFF2-40B4-BE49-F238E27FC236}">
                <a16:creationId xmlns:a16="http://schemas.microsoft.com/office/drawing/2014/main" id="{C8C564BE-796B-4121-84F8-9E29CBA2B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555" y="2813942"/>
            <a:ext cx="861973" cy="1057161"/>
          </a:xfrm>
          <a:prstGeom prst="rect">
            <a:avLst/>
          </a:prstGeom>
        </p:spPr>
      </p:pic>
      <p:pic>
        <p:nvPicPr>
          <p:cNvPr id="22" name="図 21">
            <a:extLst>
              <a:ext uri="{FF2B5EF4-FFF2-40B4-BE49-F238E27FC236}">
                <a16:creationId xmlns:a16="http://schemas.microsoft.com/office/drawing/2014/main" id="{F7FF1EAC-5526-4277-BEDE-0C80B4EE7E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525" y="2243188"/>
            <a:ext cx="647242" cy="1057162"/>
          </a:xfrm>
          <a:prstGeom prst="rect">
            <a:avLst/>
          </a:prstGeom>
        </p:spPr>
      </p:pic>
      <p:pic>
        <p:nvPicPr>
          <p:cNvPr id="24" name="図 23">
            <a:extLst>
              <a:ext uri="{FF2B5EF4-FFF2-40B4-BE49-F238E27FC236}">
                <a16:creationId xmlns:a16="http://schemas.microsoft.com/office/drawing/2014/main" id="{D63A1DE8-442C-4286-B42F-832D6BE76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9348" y="5447814"/>
            <a:ext cx="1992280" cy="1218252"/>
          </a:xfrm>
          <a:prstGeom prst="rect">
            <a:avLst/>
          </a:prstGeom>
        </p:spPr>
      </p:pic>
      <p:pic>
        <p:nvPicPr>
          <p:cNvPr id="26" name="図 25">
            <a:extLst>
              <a:ext uri="{FF2B5EF4-FFF2-40B4-BE49-F238E27FC236}">
                <a16:creationId xmlns:a16="http://schemas.microsoft.com/office/drawing/2014/main" id="{FBC9B2BA-929A-4B08-A263-2A904FDBE8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300" t="36351" r="192" b="31663"/>
          <a:stretch/>
        </p:blipFill>
        <p:spPr>
          <a:xfrm>
            <a:off x="6974398" y="4725493"/>
            <a:ext cx="659343" cy="1057162"/>
          </a:xfrm>
          <a:prstGeom prst="rect">
            <a:avLst/>
          </a:prstGeom>
        </p:spPr>
      </p:pic>
      <p:pic>
        <p:nvPicPr>
          <p:cNvPr id="36" name="図 35">
            <a:extLst>
              <a:ext uri="{FF2B5EF4-FFF2-40B4-BE49-F238E27FC236}">
                <a16:creationId xmlns:a16="http://schemas.microsoft.com/office/drawing/2014/main" id="{D9748101-3AD3-459C-B1D8-C388D80BAA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0245"/>
          <a:stretch/>
        </p:blipFill>
        <p:spPr>
          <a:xfrm>
            <a:off x="7546728" y="5287648"/>
            <a:ext cx="1031134" cy="1068703"/>
          </a:xfrm>
          <a:prstGeom prst="rect">
            <a:avLst/>
          </a:prstGeom>
        </p:spPr>
      </p:pic>
      <p:pic>
        <p:nvPicPr>
          <p:cNvPr id="37" name="図 36">
            <a:extLst>
              <a:ext uri="{FF2B5EF4-FFF2-40B4-BE49-F238E27FC236}">
                <a16:creationId xmlns:a16="http://schemas.microsoft.com/office/drawing/2014/main" id="{37DF153C-1E5F-4EEA-8187-65985E01FA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9242"/>
          <a:stretch/>
        </p:blipFill>
        <p:spPr>
          <a:xfrm>
            <a:off x="3306774" y="2570075"/>
            <a:ext cx="792088" cy="1279133"/>
          </a:xfrm>
          <a:prstGeom prst="rect">
            <a:avLst/>
          </a:prstGeom>
        </p:spPr>
      </p:pic>
      <p:pic>
        <p:nvPicPr>
          <p:cNvPr id="38" name="図 37">
            <a:extLst>
              <a:ext uri="{FF2B5EF4-FFF2-40B4-BE49-F238E27FC236}">
                <a16:creationId xmlns:a16="http://schemas.microsoft.com/office/drawing/2014/main" id="{1384B8DE-D845-4C92-9369-3A93111F33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4672"/>
          <a:stretch/>
        </p:blipFill>
        <p:spPr>
          <a:xfrm>
            <a:off x="4849772" y="2570075"/>
            <a:ext cx="707344" cy="1279133"/>
          </a:xfrm>
          <a:prstGeom prst="rect">
            <a:avLst/>
          </a:prstGeom>
        </p:spPr>
      </p:pic>
      <p:pic>
        <p:nvPicPr>
          <p:cNvPr id="40" name="図 39">
            <a:extLst>
              <a:ext uri="{FF2B5EF4-FFF2-40B4-BE49-F238E27FC236}">
                <a16:creationId xmlns:a16="http://schemas.microsoft.com/office/drawing/2014/main" id="{DFD40CA7-16C2-41EB-A538-DAF540584B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0000" t="3801" r="-1368" b="36350"/>
          <a:stretch/>
        </p:blipFill>
        <p:spPr>
          <a:xfrm>
            <a:off x="5344929" y="4928611"/>
            <a:ext cx="685855" cy="1057161"/>
          </a:xfrm>
          <a:prstGeom prst="rect">
            <a:avLst/>
          </a:prstGeom>
        </p:spPr>
      </p:pic>
      <p:pic>
        <p:nvPicPr>
          <p:cNvPr id="42" name="図 41">
            <a:extLst>
              <a:ext uri="{FF2B5EF4-FFF2-40B4-BE49-F238E27FC236}">
                <a16:creationId xmlns:a16="http://schemas.microsoft.com/office/drawing/2014/main" id="{53CCF3FB-5C83-494B-9C2C-5D28C9C179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4894" y="5310541"/>
            <a:ext cx="1045810" cy="1045810"/>
          </a:xfrm>
          <a:prstGeom prst="rect">
            <a:avLst/>
          </a:prstGeom>
        </p:spPr>
      </p:pic>
      <p:pic>
        <p:nvPicPr>
          <p:cNvPr id="44" name="図 43">
            <a:extLst>
              <a:ext uri="{FF2B5EF4-FFF2-40B4-BE49-F238E27FC236}">
                <a16:creationId xmlns:a16="http://schemas.microsoft.com/office/drawing/2014/main" id="{F3B62FE4-A7C6-4EE1-B5B7-F9E02272395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7268" y="4682375"/>
            <a:ext cx="1372157" cy="1218253"/>
          </a:xfrm>
          <a:prstGeom prst="rect">
            <a:avLst/>
          </a:prstGeom>
        </p:spPr>
      </p:pic>
      <p:sp>
        <p:nvSpPr>
          <p:cNvPr id="47" name="正方形/長方形 46">
            <a:extLst>
              <a:ext uri="{FF2B5EF4-FFF2-40B4-BE49-F238E27FC236}">
                <a16:creationId xmlns:a16="http://schemas.microsoft.com/office/drawing/2014/main" id="{F02E7B05-4458-4B30-A880-853777E7CE51}"/>
              </a:ext>
            </a:extLst>
          </p:cNvPr>
          <p:cNvSpPr/>
          <p:nvPr/>
        </p:nvSpPr>
        <p:spPr>
          <a:xfrm>
            <a:off x="7479833" y="3904400"/>
            <a:ext cx="1506389" cy="219695"/>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放課後等デイサービス</a:t>
            </a:r>
          </a:p>
        </p:txBody>
      </p:sp>
      <p:sp>
        <p:nvSpPr>
          <p:cNvPr id="48" name="正方形/長方形 47">
            <a:extLst>
              <a:ext uri="{FF2B5EF4-FFF2-40B4-BE49-F238E27FC236}">
                <a16:creationId xmlns:a16="http://schemas.microsoft.com/office/drawing/2014/main" id="{520F7D47-D05F-484C-887C-01F41EFF90B5}"/>
              </a:ext>
            </a:extLst>
          </p:cNvPr>
          <p:cNvSpPr/>
          <p:nvPr/>
        </p:nvSpPr>
        <p:spPr>
          <a:xfrm>
            <a:off x="6959089" y="3264737"/>
            <a:ext cx="863285" cy="195779"/>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学童保育</a:t>
            </a:r>
          </a:p>
        </p:txBody>
      </p:sp>
      <p:sp>
        <p:nvSpPr>
          <p:cNvPr id="49" name="正方形/長方形 48">
            <a:extLst>
              <a:ext uri="{FF2B5EF4-FFF2-40B4-BE49-F238E27FC236}">
                <a16:creationId xmlns:a16="http://schemas.microsoft.com/office/drawing/2014/main" id="{93692DB3-C707-40D5-8243-97C11D9F74F3}"/>
              </a:ext>
            </a:extLst>
          </p:cNvPr>
          <p:cNvSpPr/>
          <p:nvPr/>
        </p:nvSpPr>
        <p:spPr>
          <a:xfrm>
            <a:off x="695557" y="3569457"/>
            <a:ext cx="1266214" cy="246053"/>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相談支援専門員</a:t>
            </a:r>
          </a:p>
        </p:txBody>
      </p:sp>
      <p:grpSp>
        <p:nvGrpSpPr>
          <p:cNvPr id="56" name="グループ化 55">
            <a:extLst>
              <a:ext uri="{FF2B5EF4-FFF2-40B4-BE49-F238E27FC236}">
                <a16:creationId xmlns:a16="http://schemas.microsoft.com/office/drawing/2014/main" id="{3B2EFEA9-BF90-47C7-9688-FB195AFF3789}"/>
              </a:ext>
            </a:extLst>
          </p:cNvPr>
          <p:cNvGrpSpPr/>
          <p:nvPr/>
        </p:nvGrpSpPr>
        <p:grpSpPr>
          <a:xfrm>
            <a:off x="1441369" y="827000"/>
            <a:ext cx="5016581" cy="1405828"/>
            <a:chOff x="1043608" y="809122"/>
            <a:chExt cx="5016581" cy="1405828"/>
          </a:xfrm>
        </p:grpSpPr>
        <p:pic>
          <p:nvPicPr>
            <p:cNvPr id="10" name="図 9">
              <a:extLst>
                <a:ext uri="{FF2B5EF4-FFF2-40B4-BE49-F238E27FC236}">
                  <a16:creationId xmlns:a16="http://schemas.microsoft.com/office/drawing/2014/main" id="{CB6E4C7E-3DF4-48FE-AE9E-66B0C035DA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43123" y="838415"/>
              <a:ext cx="1835696" cy="1148550"/>
            </a:xfrm>
            <a:prstGeom prst="rect">
              <a:avLst/>
            </a:prstGeom>
          </p:spPr>
        </p:pic>
        <p:pic>
          <p:nvPicPr>
            <p:cNvPr id="12" name="図 11">
              <a:extLst>
                <a:ext uri="{FF2B5EF4-FFF2-40B4-BE49-F238E27FC236}">
                  <a16:creationId xmlns:a16="http://schemas.microsoft.com/office/drawing/2014/main" id="{42205D31-E5DF-4A92-9C5F-6E6E5D6EEAD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2872" y="809122"/>
              <a:ext cx="657797" cy="981998"/>
            </a:xfrm>
            <a:prstGeom prst="rect">
              <a:avLst/>
            </a:prstGeom>
          </p:spPr>
        </p:pic>
        <p:pic>
          <p:nvPicPr>
            <p:cNvPr id="14" name="図 13">
              <a:extLst>
                <a:ext uri="{FF2B5EF4-FFF2-40B4-BE49-F238E27FC236}">
                  <a16:creationId xmlns:a16="http://schemas.microsoft.com/office/drawing/2014/main" id="{29AEDB8A-DD99-4E4B-8D2E-3278A344B8C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7949" y="872228"/>
              <a:ext cx="792240" cy="1057161"/>
            </a:xfrm>
            <a:prstGeom prst="rect">
              <a:avLst/>
            </a:prstGeom>
          </p:spPr>
        </p:pic>
        <p:sp>
          <p:nvSpPr>
            <p:cNvPr id="45" name="正方形/長方形 44">
              <a:extLst>
                <a:ext uri="{FF2B5EF4-FFF2-40B4-BE49-F238E27FC236}">
                  <a16:creationId xmlns:a16="http://schemas.microsoft.com/office/drawing/2014/main" id="{C3A7001A-0CF4-4E0B-8A03-2187A528AD64}"/>
                </a:ext>
              </a:extLst>
            </p:cNvPr>
            <p:cNvSpPr/>
            <p:nvPr/>
          </p:nvSpPr>
          <p:spPr>
            <a:xfrm>
              <a:off x="5407224" y="1950849"/>
              <a:ext cx="561264" cy="214676"/>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教師</a:t>
              </a:r>
            </a:p>
          </p:txBody>
        </p:sp>
        <p:sp>
          <p:nvSpPr>
            <p:cNvPr id="50" name="正方形/長方形 49">
              <a:extLst>
                <a:ext uri="{FF2B5EF4-FFF2-40B4-BE49-F238E27FC236}">
                  <a16:creationId xmlns:a16="http://schemas.microsoft.com/office/drawing/2014/main" id="{BA00ADE9-075D-4490-90A2-F668DE9F92E7}"/>
                </a:ext>
              </a:extLst>
            </p:cNvPr>
            <p:cNvSpPr/>
            <p:nvPr/>
          </p:nvSpPr>
          <p:spPr>
            <a:xfrm>
              <a:off x="2228498" y="2004000"/>
              <a:ext cx="1584175" cy="210950"/>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900" b="1" dirty="0"/>
                <a:t>スクールカウンセラー</a:t>
              </a:r>
            </a:p>
          </p:txBody>
        </p:sp>
        <p:sp>
          <p:nvSpPr>
            <p:cNvPr id="51" name="正方形/長方形 50">
              <a:extLst>
                <a:ext uri="{FF2B5EF4-FFF2-40B4-BE49-F238E27FC236}">
                  <a16:creationId xmlns:a16="http://schemas.microsoft.com/office/drawing/2014/main" id="{28865984-9BC4-4950-B719-8B527E497136}"/>
                </a:ext>
              </a:extLst>
            </p:cNvPr>
            <p:cNvSpPr/>
            <p:nvPr/>
          </p:nvSpPr>
          <p:spPr>
            <a:xfrm>
              <a:off x="1043608" y="1755844"/>
              <a:ext cx="1728192" cy="195006"/>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900" b="1" dirty="0"/>
                <a:t>スクールソーシャルワーカー</a:t>
              </a:r>
            </a:p>
          </p:txBody>
        </p:sp>
        <p:pic>
          <p:nvPicPr>
            <p:cNvPr id="16" name="図 15">
              <a:extLst>
                <a:ext uri="{FF2B5EF4-FFF2-40B4-BE49-F238E27FC236}">
                  <a16:creationId xmlns:a16="http://schemas.microsoft.com/office/drawing/2014/main" id="{717E1407-5EB6-423B-85CC-01C8588029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61753" y="953281"/>
              <a:ext cx="653958" cy="1033398"/>
            </a:xfrm>
            <a:prstGeom prst="rect">
              <a:avLst/>
            </a:prstGeom>
          </p:spPr>
        </p:pic>
      </p:grpSp>
      <p:sp>
        <p:nvSpPr>
          <p:cNvPr id="52" name="正方形/長方形 51">
            <a:extLst>
              <a:ext uri="{FF2B5EF4-FFF2-40B4-BE49-F238E27FC236}">
                <a16:creationId xmlns:a16="http://schemas.microsoft.com/office/drawing/2014/main" id="{781C9B43-EFD7-480A-B12E-B1F54EF0E906}"/>
              </a:ext>
            </a:extLst>
          </p:cNvPr>
          <p:cNvSpPr/>
          <p:nvPr/>
        </p:nvSpPr>
        <p:spPr>
          <a:xfrm>
            <a:off x="1797998" y="6356351"/>
            <a:ext cx="1102595" cy="276418"/>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市役所職員</a:t>
            </a:r>
          </a:p>
        </p:txBody>
      </p:sp>
      <p:sp>
        <p:nvSpPr>
          <p:cNvPr id="53" name="正方形/長方形 52">
            <a:extLst>
              <a:ext uri="{FF2B5EF4-FFF2-40B4-BE49-F238E27FC236}">
                <a16:creationId xmlns:a16="http://schemas.microsoft.com/office/drawing/2014/main" id="{67F2E0EC-62CD-474F-AB7B-47CADFEB56DC}"/>
              </a:ext>
            </a:extLst>
          </p:cNvPr>
          <p:cNvSpPr/>
          <p:nvPr/>
        </p:nvSpPr>
        <p:spPr>
          <a:xfrm>
            <a:off x="5250876" y="6014236"/>
            <a:ext cx="738814" cy="225733"/>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看護師</a:t>
            </a:r>
          </a:p>
        </p:txBody>
      </p:sp>
      <p:sp>
        <p:nvSpPr>
          <p:cNvPr id="54" name="正方形/長方形 53">
            <a:extLst>
              <a:ext uri="{FF2B5EF4-FFF2-40B4-BE49-F238E27FC236}">
                <a16:creationId xmlns:a16="http://schemas.microsoft.com/office/drawing/2014/main" id="{01469945-834B-4D3F-BA2C-DCA7B9FDCF44}"/>
              </a:ext>
            </a:extLst>
          </p:cNvPr>
          <p:cNvSpPr/>
          <p:nvPr/>
        </p:nvSpPr>
        <p:spPr>
          <a:xfrm>
            <a:off x="6997475" y="5687334"/>
            <a:ext cx="631444" cy="246053"/>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医師</a:t>
            </a:r>
          </a:p>
        </p:txBody>
      </p:sp>
      <p:sp>
        <p:nvSpPr>
          <p:cNvPr id="55" name="正方形/長方形 54">
            <a:extLst>
              <a:ext uri="{FF2B5EF4-FFF2-40B4-BE49-F238E27FC236}">
                <a16:creationId xmlns:a16="http://schemas.microsoft.com/office/drawing/2014/main" id="{57A92167-4185-49B8-99A3-A02770198AEE}"/>
              </a:ext>
            </a:extLst>
          </p:cNvPr>
          <p:cNvSpPr/>
          <p:nvPr/>
        </p:nvSpPr>
        <p:spPr>
          <a:xfrm>
            <a:off x="7713203" y="6342083"/>
            <a:ext cx="680571" cy="246053"/>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療法士</a:t>
            </a:r>
          </a:p>
        </p:txBody>
      </p:sp>
      <p:pic>
        <p:nvPicPr>
          <p:cNvPr id="58" name="図 57">
            <a:extLst>
              <a:ext uri="{FF2B5EF4-FFF2-40B4-BE49-F238E27FC236}">
                <a16:creationId xmlns:a16="http://schemas.microsoft.com/office/drawing/2014/main" id="{69AE5026-5EB7-4BE7-AB3E-AEEF57D4FD3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6086" t="-996" r="-618" b="66187"/>
          <a:stretch/>
        </p:blipFill>
        <p:spPr>
          <a:xfrm>
            <a:off x="6647186" y="841539"/>
            <a:ext cx="700578" cy="1071700"/>
          </a:xfrm>
          <a:prstGeom prst="rect">
            <a:avLst/>
          </a:prstGeom>
        </p:spPr>
      </p:pic>
      <p:sp>
        <p:nvSpPr>
          <p:cNvPr id="59" name="正方形/長方形 58">
            <a:extLst>
              <a:ext uri="{FF2B5EF4-FFF2-40B4-BE49-F238E27FC236}">
                <a16:creationId xmlns:a16="http://schemas.microsoft.com/office/drawing/2014/main" id="{EE7F8474-FC08-44DA-A4F7-FCA8FE61F77D}"/>
              </a:ext>
            </a:extLst>
          </p:cNvPr>
          <p:cNvSpPr/>
          <p:nvPr/>
        </p:nvSpPr>
        <p:spPr>
          <a:xfrm>
            <a:off x="6407576" y="1859424"/>
            <a:ext cx="1386956" cy="192985"/>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保育士・幼稚園教諭</a:t>
            </a:r>
          </a:p>
        </p:txBody>
      </p:sp>
      <p:sp>
        <p:nvSpPr>
          <p:cNvPr id="35" name="正方形/長方形 34">
            <a:extLst>
              <a:ext uri="{FF2B5EF4-FFF2-40B4-BE49-F238E27FC236}">
                <a16:creationId xmlns:a16="http://schemas.microsoft.com/office/drawing/2014/main" id="{F02E7B05-4458-4B30-A880-853777E7CE51}"/>
              </a:ext>
            </a:extLst>
          </p:cNvPr>
          <p:cNvSpPr/>
          <p:nvPr/>
        </p:nvSpPr>
        <p:spPr>
          <a:xfrm>
            <a:off x="7479832" y="4184469"/>
            <a:ext cx="1506389" cy="219695"/>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t>児童発達支援</a:t>
            </a:r>
          </a:p>
        </p:txBody>
      </p:sp>
    </p:spTree>
    <p:extLst>
      <p:ext uri="{BB962C8B-B14F-4D97-AF65-F5344CB8AC3E}">
        <p14:creationId xmlns:p14="http://schemas.microsoft.com/office/powerpoint/2010/main" val="133687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5571F-FDBA-44C7-AE7E-DF624B2B1951}"/>
              </a:ext>
            </a:extLst>
          </p:cNvPr>
          <p:cNvSpPr>
            <a:spLocks noGrp="1"/>
          </p:cNvSpPr>
          <p:nvPr>
            <p:ph type="title"/>
          </p:nvPr>
        </p:nvSpPr>
        <p:spPr>
          <a:xfrm>
            <a:off x="628650" y="188640"/>
            <a:ext cx="7886700" cy="1325563"/>
          </a:xfrm>
        </p:spPr>
        <p:txBody>
          <a:bodyPr>
            <a:normAutofit/>
          </a:bodyPr>
          <a:lstStyle/>
          <a:p>
            <a:r>
              <a:rPr kumimoji="1" lang="ja-JP" altLang="en-US" sz="3200" b="1" dirty="0">
                <a:latin typeface="+mn-ea"/>
                <a:ea typeface="+mn-ea"/>
              </a:rPr>
              <a:t>保育所等訪問支援とは？</a:t>
            </a:r>
          </a:p>
        </p:txBody>
      </p:sp>
      <p:sp>
        <p:nvSpPr>
          <p:cNvPr id="3" name="スライド番号プレースホルダー 2">
            <a:extLst>
              <a:ext uri="{FF2B5EF4-FFF2-40B4-BE49-F238E27FC236}">
                <a16:creationId xmlns:a16="http://schemas.microsoft.com/office/drawing/2014/main" id="{9B752772-F45D-4E37-AAAF-C82655EC01AE}"/>
              </a:ext>
            </a:extLst>
          </p:cNvPr>
          <p:cNvSpPr>
            <a:spLocks noGrp="1"/>
          </p:cNvSpPr>
          <p:nvPr>
            <p:ph type="sldNum" sz="quarter" idx="12"/>
          </p:nvPr>
        </p:nvSpPr>
        <p:spPr/>
        <p:txBody>
          <a:bodyPr/>
          <a:lstStyle/>
          <a:p>
            <a:fld id="{9B89682E-564F-4E17-A592-9D49EF32FCA4}" type="slidenum">
              <a:rPr kumimoji="1" lang="ja-JP" altLang="en-US" smtClean="0"/>
              <a:t>3</a:t>
            </a:fld>
            <a:endParaRPr kumimoji="1" lang="ja-JP" altLang="en-US" dirty="0"/>
          </a:p>
        </p:txBody>
      </p:sp>
      <p:sp>
        <p:nvSpPr>
          <p:cNvPr id="4" name="四角形: 角を丸くする 3">
            <a:extLst>
              <a:ext uri="{FF2B5EF4-FFF2-40B4-BE49-F238E27FC236}">
                <a16:creationId xmlns:a16="http://schemas.microsoft.com/office/drawing/2014/main" id="{6FC2FF2C-502D-4217-B3CC-53EFADC9AD39}"/>
              </a:ext>
            </a:extLst>
          </p:cNvPr>
          <p:cNvSpPr/>
          <p:nvPr/>
        </p:nvSpPr>
        <p:spPr>
          <a:xfrm>
            <a:off x="395536" y="1168133"/>
            <a:ext cx="8579282" cy="955963"/>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latin typeface="+mj-ea"/>
                <a:ea typeface="+mj-ea"/>
              </a:rPr>
              <a:t>平成２４年４月１日施行の改正児童福祉法により創設された</a:t>
            </a:r>
            <a:endParaRPr lang="en-US" altLang="ja-JP" sz="2400" dirty="0">
              <a:latin typeface="+mj-ea"/>
              <a:ea typeface="+mj-ea"/>
            </a:endParaRPr>
          </a:p>
          <a:p>
            <a:pPr algn="ctr"/>
            <a:r>
              <a:rPr lang="ja-JP" altLang="en-US" sz="2400" dirty="0">
                <a:latin typeface="+mj-ea"/>
                <a:ea typeface="+mj-ea"/>
              </a:rPr>
              <a:t>インクルージョンを推進するための後方支援事業</a:t>
            </a:r>
          </a:p>
        </p:txBody>
      </p:sp>
      <p:grpSp>
        <p:nvGrpSpPr>
          <p:cNvPr id="5" name="グループ化 4">
            <a:extLst>
              <a:ext uri="{FF2B5EF4-FFF2-40B4-BE49-F238E27FC236}">
                <a16:creationId xmlns:a16="http://schemas.microsoft.com/office/drawing/2014/main" id="{7F8700DB-C459-426B-BB92-D82C4F57A0D5}"/>
              </a:ext>
            </a:extLst>
          </p:cNvPr>
          <p:cNvGrpSpPr/>
          <p:nvPr/>
        </p:nvGrpSpPr>
        <p:grpSpPr>
          <a:xfrm>
            <a:off x="5436096" y="2467073"/>
            <a:ext cx="2431182" cy="2460031"/>
            <a:chOff x="5423540" y="2654431"/>
            <a:chExt cx="3493119" cy="3436074"/>
          </a:xfrm>
        </p:grpSpPr>
        <p:pic>
          <p:nvPicPr>
            <p:cNvPr id="25602" name="Picture 2" descr="2019年の最高】 イラスト 校舎 - 写真素材 フォトライブラリー">
              <a:extLst>
                <a:ext uri="{FF2B5EF4-FFF2-40B4-BE49-F238E27FC236}">
                  <a16:creationId xmlns:a16="http://schemas.microsoft.com/office/drawing/2014/main" id="{17AFA2D2-1D03-4DC0-A4D5-2BD5C1526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950" y="2924944"/>
              <a:ext cx="2458709" cy="177738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子どもがキレやすくて困っている方必見！原因と対処法はこれだ！: 元教師が教える思春期の子どもへの接し方のコツ">
              <a:extLst>
                <a:ext uri="{FF2B5EF4-FFF2-40B4-BE49-F238E27FC236}">
                  <a16:creationId xmlns:a16="http://schemas.microsoft.com/office/drawing/2014/main" id="{35555E15-EA68-4980-BB51-CE69BF6B0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540" y="2654431"/>
              <a:ext cx="1248992" cy="1549138"/>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勉強が分からない女の子のイラスト | かわいいフリー素材集 いらすとや">
              <a:extLst>
                <a:ext uri="{FF2B5EF4-FFF2-40B4-BE49-F238E27FC236}">
                  <a16:creationId xmlns:a16="http://schemas.microsoft.com/office/drawing/2014/main" id="{AA1E2ECD-0560-4BCC-89E5-C1DDCFCC39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540" y="4509120"/>
              <a:ext cx="1315538" cy="1315538"/>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運動音痴のイラスト | かわいいフリー素材集 いらすとや">
              <a:extLst>
                <a:ext uri="{FF2B5EF4-FFF2-40B4-BE49-F238E27FC236}">
                  <a16:creationId xmlns:a16="http://schemas.microsoft.com/office/drawing/2014/main" id="{BF688F8F-916E-4850-B301-F06ACEBED0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4696557"/>
              <a:ext cx="1315538" cy="139394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矢印: 右 5">
            <a:extLst>
              <a:ext uri="{FF2B5EF4-FFF2-40B4-BE49-F238E27FC236}">
                <a16:creationId xmlns:a16="http://schemas.microsoft.com/office/drawing/2014/main" id="{A9DC6715-F001-4BD9-96F0-B6EBCFD0CE08}"/>
              </a:ext>
            </a:extLst>
          </p:cNvPr>
          <p:cNvSpPr/>
          <p:nvPr/>
        </p:nvSpPr>
        <p:spPr>
          <a:xfrm>
            <a:off x="4067944" y="3207564"/>
            <a:ext cx="1368152" cy="9559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grpSp>
        <p:nvGrpSpPr>
          <p:cNvPr id="7" name="グループ化 6">
            <a:extLst>
              <a:ext uri="{FF2B5EF4-FFF2-40B4-BE49-F238E27FC236}">
                <a16:creationId xmlns:a16="http://schemas.microsoft.com/office/drawing/2014/main" id="{557DEE56-31A0-42D8-9FC2-7C0EE22D8ADF}"/>
              </a:ext>
            </a:extLst>
          </p:cNvPr>
          <p:cNvGrpSpPr/>
          <p:nvPr/>
        </p:nvGrpSpPr>
        <p:grpSpPr>
          <a:xfrm>
            <a:off x="323528" y="5077268"/>
            <a:ext cx="8394097" cy="1217376"/>
            <a:chOff x="306852" y="5312057"/>
            <a:chExt cx="8394097" cy="1217376"/>
          </a:xfrm>
        </p:grpSpPr>
        <p:sp>
          <p:nvSpPr>
            <p:cNvPr id="8" name="矢印: 五方向 7">
              <a:extLst>
                <a:ext uri="{FF2B5EF4-FFF2-40B4-BE49-F238E27FC236}">
                  <a16:creationId xmlns:a16="http://schemas.microsoft.com/office/drawing/2014/main" id="{FDFAB525-E250-4679-BFCF-4F814FCB5348}"/>
                </a:ext>
              </a:extLst>
            </p:cNvPr>
            <p:cNvSpPr/>
            <p:nvPr/>
          </p:nvSpPr>
          <p:spPr>
            <a:xfrm>
              <a:off x="306852" y="5312057"/>
              <a:ext cx="2592288" cy="36004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a:t>保育所等訪問の目的</a:t>
              </a:r>
            </a:p>
          </p:txBody>
        </p:sp>
        <p:sp>
          <p:nvSpPr>
            <p:cNvPr id="13" name="四角形: 角を丸くする 12">
              <a:extLst>
                <a:ext uri="{FF2B5EF4-FFF2-40B4-BE49-F238E27FC236}">
                  <a16:creationId xmlns:a16="http://schemas.microsoft.com/office/drawing/2014/main" id="{24E9D026-25F4-4887-8DD3-2B80DC825115}"/>
                </a:ext>
              </a:extLst>
            </p:cNvPr>
            <p:cNvSpPr/>
            <p:nvPr/>
          </p:nvSpPr>
          <p:spPr>
            <a:xfrm>
              <a:off x="306852" y="5682045"/>
              <a:ext cx="8394097" cy="8473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latin typeface="+mj-ea"/>
                  <a:ea typeface="+mj-ea"/>
                </a:rPr>
                <a:t>保育園や幼稚園、小学校等での集団活動のなかで、子どもたちが安心して過ごすことができる環境を、園・学校の先生方と一緒に考えサポートしていきます。</a:t>
              </a:r>
              <a:endParaRPr lang="en-US" altLang="ja-JP" dirty="0">
                <a:latin typeface="+mj-ea"/>
                <a:ea typeface="+mj-ea"/>
              </a:endParaRPr>
            </a:p>
          </p:txBody>
        </p:sp>
      </p:grpSp>
      <p:pic>
        <p:nvPicPr>
          <p:cNvPr id="10" name="図 9">
            <a:extLst>
              <a:ext uri="{FF2B5EF4-FFF2-40B4-BE49-F238E27FC236}">
                <a16:creationId xmlns:a16="http://schemas.microsoft.com/office/drawing/2014/main" id="{16F83E92-9106-4C06-8DEE-CAF448F610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126" y="2628255"/>
            <a:ext cx="2777157" cy="1664841"/>
          </a:xfrm>
          <a:prstGeom prst="rect">
            <a:avLst/>
          </a:prstGeom>
        </p:spPr>
      </p:pic>
    </p:spTree>
    <p:extLst>
      <p:ext uri="{BB962C8B-B14F-4D97-AF65-F5344CB8AC3E}">
        <p14:creationId xmlns:p14="http://schemas.microsoft.com/office/powerpoint/2010/main" val="87999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72DEC1D1-4733-442F-B6B4-93710E3FD180}"/>
              </a:ext>
            </a:extLst>
          </p:cNvPr>
          <p:cNvGrpSpPr/>
          <p:nvPr/>
        </p:nvGrpSpPr>
        <p:grpSpPr>
          <a:xfrm>
            <a:off x="3707624" y="5013176"/>
            <a:ext cx="5256864" cy="743549"/>
            <a:chOff x="3707624" y="5013176"/>
            <a:chExt cx="5256864" cy="743549"/>
          </a:xfrm>
        </p:grpSpPr>
        <p:sp>
          <p:nvSpPr>
            <p:cNvPr id="22" name="正方形/長方形 21">
              <a:extLst>
                <a:ext uri="{FF2B5EF4-FFF2-40B4-BE49-F238E27FC236}">
                  <a16:creationId xmlns:a16="http://schemas.microsoft.com/office/drawing/2014/main" id="{35F619BB-3486-4E8E-93C1-C3D216E9F07C}"/>
                </a:ext>
              </a:extLst>
            </p:cNvPr>
            <p:cNvSpPr/>
            <p:nvPr/>
          </p:nvSpPr>
          <p:spPr>
            <a:xfrm>
              <a:off x="3708283" y="5612709"/>
              <a:ext cx="3456005" cy="144016"/>
            </a:xfrm>
            <a:prstGeom prst="rect">
              <a:avLst/>
            </a:prstGeom>
            <a:solidFill>
              <a:srgbClr val="F5C967">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CAD2D0E-A36A-4307-B84D-B054DCA553BE}"/>
                </a:ext>
              </a:extLst>
            </p:cNvPr>
            <p:cNvSpPr/>
            <p:nvPr/>
          </p:nvSpPr>
          <p:spPr>
            <a:xfrm>
              <a:off x="3707624" y="5402071"/>
              <a:ext cx="5256584" cy="144016"/>
            </a:xfrm>
            <a:prstGeom prst="rect">
              <a:avLst/>
            </a:prstGeom>
            <a:solidFill>
              <a:srgbClr val="F5C967">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87328A2-A6F8-4545-AFCC-7DBF5F98E1ED}"/>
                </a:ext>
              </a:extLst>
            </p:cNvPr>
            <p:cNvSpPr/>
            <p:nvPr/>
          </p:nvSpPr>
          <p:spPr>
            <a:xfrm>
              <a:off x="3707624" y="5220460"/>
              <a:ext cx="5256584" cy="144016"/>
            </a:xfrm>
            <a:prstGeom prst="rect">
              <a:avLst/>
            </a:prstGeom>
            <a:solidFill>
              <a:srgbClr val="F5C967">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C3DCB46-8808-4351-AD3A-A83C5B12610B}"/>
                </a:ext>
              </a:extLst>
            </p:cNvPr>
            <p:cNvSpPr/>
            <p:nvPr/>
          </p:nvSpPr>
          <p:spPr>
            <a:xfrm>
              <a:off x="3707904" y="5013176"/>
              <a:ext cx="5256584" cy="144016"/>
            </a:xfrm>
            <a:prstGeom prst="rect">
              <a:avLst/>
            </a:prstGeom>
            <a:solidFill>
              <a:srgbClr val="F5C967">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40A3D53-0D01-4889-86B8-5AFF93C8C71F}"/>
              </a:ext>
            </a:extLst>
          </p:cNvPr>
          <p:cNvSpPr>
            <a:spLocks noGrp="1"/>
          </p:cNvSpPr>
          <p:nvPr>
            <p:ph type="title"/>
          </p:nvPr>
        </p:nvSpPr>
        <p:spPr>
          <a:xfrm>
            <a:off x="467544" y="-243408"/>
            <a:ext cx="7886700" cy="1325563"/>
          </a:xfrm>
        </p:spPr>
        <p:txBody>
          <a:bodyPr>
            <a:normAutofit/>
          </a:bodyPr>
          <a:lstStyle/>
          <a:p>
            <a:r>
              <a:rPr kumimoji="1" lang="ja-JP" altLang="en-US" sz="3200" b="1" dirty="0"/>
              <a:t>保育所等訪問支援の重要性</a:t>
            </a:r>
          </a:p>
        </p:txBody>
      </p:sp>
      <p:sp>
        <p:nvSpPr>
          <p:cNvPr id="3" name="スライド番号プレースホルダー 2">
            <a:extLst>
              <a:ext uri="{FF2B5EF4-FFF2-40B4-BE49-F238E27FC236}">
                <a16:creationId xmlns:a16="http://schemas.microsoft.com/office/drawing/2014/main" id="{74332495-0E2D-4D3C-8FCF-DD4424EBEB26}"/>
              </a:ext>
            </a:extLst>
          </p:cNvPr>
          <p:cNvSpPr>
            <a:spLocks noGrp="1"/>
          </p:cNvSpPr>
          <p:nvPr>
            <p:ph type="sldNum" sz="quarter" idx="12"/>
          </p:nvPr>
        </p:nvSpPr>
        <p:spPr/>
        <p:txBody>
          <a:bodyPr/>
          <a:lstStyle/>
          <a:p>
            <a:fld id="{9B89682E-564F-4E17-A592-9D49EF32FCA4}" type="slidenum">
              <a:rPr kumimoji="1" lang="ja-JP" altLang="en-US" smtClean="0"/>
              <a:t>4</a:t>
            </a:fld>
            <a:endParaRPr kumimoji="1" lang="ja-JP" altLang="en-US"/>
          </a:p>
        </p:txBody>
      </p:sp>
      <p:grpSp>
        <p:nvGrpSpPr>
          <p:cNvPr id="11" name="グループ化 10">
            <a:extLst>
              <a:ext uri="{FF2B5EF4-FFF2-40B4-BE49-F238E27FC236}">
                <a16:creationId xmlns:a16="http://schemas.microsoft.com/office/drawing/2014/main" id="{D8A6E8F6-953F-4ABF-B1AB-453AC58D4845}"/>
              </a:ext>
            </a:extLst>
          </p:cNvPr>
          <p:cNvGrpSpPr/>
          <p:nvPr/>
        </p:nvGrpSpPr>
        <p:grpSpPr>
          <a:xfrm>
            <a:off x="323528" y="821007"/>
            <a:ext cx="8933705" cy="707846"/>
            <a:chOff x="260147" y="1262052"/>
            <a:chExt cx="8933705" cy="707846"/>
          </a:xfrm>
        </p:grpSpPr>
        <p:sp>
          <p:nvSpPr>
            <p:cNvPr id="5" name="二等辺三角形 4">
              <a:extLst>
                <a:ext uri="{FF2B5EF4-FFF2-40B4-BE49-F238E27FC236}">
                  <a16:creationId xmlns:a16="http://schemas.microsoft.com/office/drawing/2014/main" id="{014301DA-5E3E-48B8-9321-18354EE456E2}"/>
                </a:ext>
              </a:extLst>
            </p:cNvPr>
            <p:cNvSpPr/>
            <p:nvPr/>
          </p:nvSpPr>
          <p:spPr>
            <a:xfrm rot="5400000">
              <a:off x="224143" y="1318071"/>
              <a:ext cx="360040" cy="288032"/>
            </a:xfrm>
            <a:prstGeom prst="triangle">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6" name="Google Shape;124;p1">
              <a:extLst>
                <a:ext uri="{FF2B5EF4-FFF2-40B4-BE49-F238E27FC236}">
                  <a16:creationId xmlns:a16="http://schemas.microsoft.com/office/drawing/2014/main" id="{E57EEC24-B458-4D04-A644-9840A1B2D416}"/>
                </a:ext>
              </a:extLst>
            </p:cNvPr>
            <p:cNvSpPr/>
            <p:nvPr/>
          </p:nvSpPr>
          <p:spPr>
            <a:xfrm>
              <a:off x="548179" y="1262052"/>
              <a:ext cx="864567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共生社会の実現に向け地域社会への参加・実現を進めるためには、</a:t>
              </a:r>
              <a:endParaRPr lang="en-US" altLang="ja-JP" sz="2000" dirty="0">
                <a:solidFill>
                  <a:schemeClr val="dk1"/>
                </a:solidFill>
                <a:latin typeface="Meiryo"/>
                <a:ea typeface="Meiryo"/>
                <a:cs typeface="Meiryo"/>
                <a:sym typeface="Meiryo"/>
              </a:endParaRPr>
            </a:p>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専門的支援が重要と考えられている。</a:t>
              </a:r>
              <a:endParaRPr lang="en-US" altLang="ja-JP" sz="2000" dirty="0">
                <a:solidFill>
                  <a:schemeClr val="dk1"/>
                </a:solidFill>
                <a:latin typeface="Meiryo"/>
                <a:ea typeface="Meiryo"/>
                <a:cs typeface="Meiryo"/>
                <a:sym typeface="Meiryo"/>
              </a:endParaRPr>
            </a:p>
          </p:txBody>
        </p:sp>
      </p:grpSp>
      <p:grpSp>
        <p:nvGrpSpPr>
          <p:cNvPr id="12" name="グループ化 11">
            <a:extLst>
              <a:ext uri="{FF2B5EF4-FFF2-40B4-BE49-F238E27FC236}">
                <a16:creationId xmlns:a16="http://schemas.microsoft.com/office/drawing/2014/main" id="{C301FACC-8EFF-40AC-8F2E-A6E2EC29C6C1}"/>
              </a:ext>
            </a:extLst>
          </p:cNvPr>
          <p:cNvGrpSpPr/>
          <p:nvPr/>
        </p:nvGrpSpPr>
        <p:grpSpPr>
          <a:xfrm>
            <a:off x="323528" y="1722870"/>
            <a:ext cx="8933705" cy="420083"/>
            <a:chOff x="260147" y="1282067"/>
            <a:chExt cx="8933705" cy="420083"/>
          </a:xfrm>
        </p:grpSpPr>
        <p:sp>
          <p:nvSpPr>
            <p:cNvPr id="13" name="二等辺三角形 12">
              <a:extLst>
                <a:ext uri="{FF2B5EF4-FFF2-40B4-BE49-F238E27FC236}">
                  <a16:creationId xmlns:a16="http://schemas.microsoft.com/office/drawing/2014/main" id="{3A838E2E-1E01-4569-B0A6-8DC4293D8AA6}"/>
                </a:ext>
              </a:extLst>
            </p:cNvPr>
            <p:cNvSpPr/>
            <p:nvPr/>
          </p:nvSpPr>
          <p:spPr>
            <a:xfrm rot="5400000">
              <a:off x="224143" y="1318071"/>
              <a:ext cx="360040" cy="288032"/>
            </a:xfrm>
            <a:prstGeom prst="triangle">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14" name="Google Shape;124;p1">
              <a:extLst>
                <a:ext uri="{FF2B5EF4-FFF2-40B4-BE49-F238E27FC236}">
                  <a16:creationId xmlns:a16="http://schemas.microsoft.com/office/drawing/2014/main" id="{7D2D19B7-0A15-4460-9B8E-3255F8B9DE9A}"/>
                </a:ext>
              </a:extLst>
            </p:cNvPr>
            <p:cNvSpPr/>
            <p:nvPr/>
          </p:nvSpPr>
          <p:spPr>
            <a:xfrm>
              <a:off x="548179" y="1302081"/>
              <a:ext cx="864567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申請者は保護者であること。保護者の権利として保障されている。</a:t>
              </a:r>
              <a:endParaRPr lang="en-US" altLang="ja-JP" sz="2000" dirty="0">
                <a:solidFill>
                  <a:schemeClr val="dk1"/>
                </a:solidFill>
                <a:latin typeface="Meiryo"/>
                <a:ea typeface="Meiryo"/>
                <a:cs typeface="Meiryo"/>
                <a:sym typeface="Meiryo"/>
              </a:endParaRPr>
            </a:p>
          </p:txBody>
        </p:sp>
      </p:grpSp>
      <p:grpSp>
        <p:nvGrpSpPr>
          <p:cNvPr id="15" name="グループ化 14">
            <a:extLst>
              <a:ext uri="{FF2B5EF4-FFF2-40B4-BE49-F238E27FC236}">
                <a16:creationId xmlns:a16="http://schemas.microsoft.com/office/drawing/2014/main" id="{1F4710D6-CB10-432F-9061-E85284DE017D}"/>
              </a:ext>
            </a:extLst>
          </p:cNvPr>
          <p:cNvGrpSpPr/>
          <p:nvPr/>
        </p:nvGrpSpPr>
        <p:grpSpPr>
          <a:xfrm>
            <a:off x="323528" y="2538776"/>
            <a:ext cx="8933705" cy="727860"/>
            <a:chOff x="260147" y="1282067"/>
            <a:chExt cx="8933705" cy="727860"/>
          </a:xfrm>
        </p:grpSpPr>
        <p:sp>
          <p:nvSpPr>
            <p:cNvPr id="16" name="二等辺三角形 15">
              <a:extLst>
                <a:ext uri="{FF2B5EF4-FFF2-40B4-BE49-F238E27FC236}">
                  <a16:creationId xmlns:a16="http://schemas.microsoft.com/office/drawing/2014/main" id="{CE02A8A9-4687-4F16-A0EE-7EDA985B0C84}"/>
                </a:ext>
              </a:extLst>
            </p:cNvPr>
            <p:cNvSpPr/>
            <p:nvPr/>
          </p:nvSpPr>
          <p:spPr>
            <a:xfrm rot="5400000">
              <a:off x="224143" y="1318071"/>
              <a:ext cx="360040" cy="288032"/>
            </a:xfrm>
            <a:prstGeom prst="triangle">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17" name="Google Shape;124;p1">
              <a:extLst>
                <a:ext uri="{FF2B5EF4-FFF2-40B4-BE49-F238E27FC236}">
                  <a16:creationId xmlns:a16="http://schemas.microsoft.com/office/drawing/2014/main" id="{DF32BE24-A657-4885-BBC5-1F68584D3382}"/>
                </a:ext>
              </a:extLst>
            </p:cNvPr>
            <p:cNvSpPr/>
            <p:nvPr/>
          </p:nvSpPr>
          <p:spPr>
            <a:xfrm>
              <a:off x="548179" y="1302081"/>
              <a:ext cx="864567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特性ある子どもの集団適応の難しさがあり、家庭や個別対応（療育）</a:t>
              </a:r>
              <a:endParaRPr lang="en-US" altLang="ja-JP" sz="2000" dirty="0">
                <a:solidFill>
                  <a:schemeClr val="dk1"/>
                </a:solidFill>
                <a:latin typeface="Meiryo"/>
                <a:ea typeface="Meiryo"/>
                <a:cs typeface="Meiryo"/>
                <a:sym typeface="Meiryo"/>
              </a:endParaRPr>
            </a:p>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から般化しにくい実情がある。</a:t>
              </a:r>
              <a:endParaRPr lang="en-US" altLang="ja-JP" sz="2000" dirty="0">
                <a:solidFill>
                  <a:schemeClr val="dk1"/>
                </a:solidFill>
                <a:latin typeface="Meiryo"/>
                <a:ea typeface="Meiryo"/>
                <a:cs typeface="Meiryo"/>
                <a:sym typeface="Meiryo"/>
              </a:endParaRPr>
            </a:p>
          </p:txBody>
        </p:sp>
      </p:grpSp>
      <p:sp>
        <p:nvSpPr>
          <p:cNvPr id="10" name="テキスト ボックス 8">
            <a:extLst>
              <a:ext uri="{FF2B5EF4-FFF2-40B4-BE49-F238E27FC236}">
                <a16:creationId xmlns:a16="http://schemas.microsoft.com/office/drawing/2014/main" id="{E2FADAA5-F825-4B41-A3CE-0CE31E22D223}"/>
              </a:ext>
            </a:extLst>
          </p:cNvPr>
          <p:cNvSpPr txBox="1"/>
          <p:nvPr/>
        </p:nvSpPr>
        <p:spPr bwMode="white">
          <a:xfrm>
            <a:off x="3665612" y="3503675"/>
            <a:ext cx="5400040" cy="274574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ts val="1600"/>
              </a:lnSpc>
            </a:pPr>
            <a:r>
              <a:rPr lang="ja-JP" sz="1050" kern="1200" dirty="0">
                <a:solidFill>
                  <a:srgbClr val="000000"/>
                </a:solidFill>
                <a:effectLst/>
                <a:ea typeface="UD デジタル 教科書体 N-R" panose="02020400000000000000" pitchFamily="17" charset="-128"/>
                <a:cs typeface="Times New Roman" panose="02020603050405020304" pitchFamily="18" charset="0"/>
              </a:rPr>
              <a:t>　保育所等訪問支援は、平成</a:t>
            </a:r>
            <a:r>
              <a:rPr lang="en-US" sz="1050" kern="1200" dirty="0">
                <a:solidFill>
                  <a:srgbClr val="000000"/>
                </a:solidFill>
                <a:effectLst/>
                <a:ea typeface="UD デジタル 教科書体 N-R" panose="02020400000000000000" pitchFamily="17" charset="-128"/>
                <a:cs typeface="Times New Roman" panose="02020603050405020304" pitchFamily="18" charset="0"/>
              </a:rPr>
              <a:t> 24 </a:t>
            </a:r>
            <a:r>
              <a:rPr lang="ja-JP" sz="1050" kern="1200" dirty="0">
                <a:solidFill>
                  <a:srgbClr val="000000"/>
                </a:solidFill>
                <a:effectLst/>
                <a:ea typeface="UD デジタル 教科書体 N-R" panose="02020400000000000000" pitchFamily="17" charset="-128"/>
                <a:cs typeface="Times New Roman" panose="02020603050405020304" pitchFamily="18" charset="0"/>
              </a:rPr>
              <a:t>年</a:t>
            </a:r>
            <a:r>
              <a:rPr lang="en-US" sz="1050" kern="1200" dirty="0">
                <a:solidFill>
                  <a:srgbClr val="000000"/>
                </a:solidFill>
                <a:effectLst/>
                <a:ea typeface="UD デジタル 教科書体 N-R" panose="02020400000000000000" pitchFamily="17" charset="-128"/>
                <a:cs typeface="Times New Roman" panose="02020603050405020304" pitchFamily="18" charset="0"/>
              </a:rPr>
              <a:t> 4 </a:t>
            </a:r>
            <a:r>
              <a:rPr lang="ja-JP" sz="1050" kern="1200" dirty="0">
                <a:solidFill>
                  <a:srgbClr val="000000"/>
                </a:solidFill>
                <a:effectLst/>
                <a:ea typeface="UD デジタル 教科書体 N-R" panose="02020400000000000000" pitchFamily="17" charset="-128"/>
                <a:cs typeface="Times New Roman" panose="02020603050405020304" pitchFamily="18" charset="0"/>
              </a:rPr>
              <a:t>月</a:t>
            </a:r>
            <a:r>
              <a:rPr lang="en-US" sz="1050" kern="1200" dirty="0">
                <a:solidFill>
                  <a:srgbClr val="000000"/>
                </a:solidFill>
                <a:effectLst/>
                <a:ea typeface="UD デジタル 教科書体 N-R" panose="02020400000000000000" pitchFamily="17" charset="-128"/>
                <a:cs typeface="Times New Roman" panose="02020603050405020304" pitchFamily="18" charset="0"/>
              </a:rPr>
              <a:t> 1 </a:t>
            </a:r>
            <a:r>
              <a:rPr lang="ja-JP" sz="1050" kern="1200" dirty="0">
                <a:solidFill>
                  <a:srgbClr val="000000"/>
                </a:solidFill>
                <a:effectLst/>
                <a:ea typeface="UD デジタル 教科書体 N-R" panose="02020400000000000000" pitchFamily="17" charset="-128"/>
                <a:cs typeface="Times New Roman" panose="02020603050405020304" pitchFamily="18" charset="0"/>
              </a:rPr>
              <a:t>日施行の改正児童福祉法により創設された支援である。わが国は</a:t>
            </a:r>
            <a:r>
              <a:rPr lang="en-US" sz="1050" kern="1200" dirty="0">
                <a:solidFill>
                  <a:srgbClr val="000000"/>
                </a:solidFill>
                <a:effectLst/>
                <a:ea typeface="UD デジタル 教科書体 N-R" panose="02020400000000000000" pitchFamily="17" charset="-128"/>
                <a:cs typeface="Times New Roman" panose="02020603050405020304" pitchFamily="18" charset="0"/>
              </a:rPr>
              <a:t>2013</a:t>
            </a:r>
            <a:r>
              <a:rPr lang="ja-JP" sz="1050" kern="1200" dirty="0">
                <a:solidFill>
                  <a:srgbClr val="000000"/>
                </a:solidFill>
                <a:effectLst/>
                <a:ea typeface="UD デジタル 教科書体 N-R" panose="02020400000000000000" pitchFamily="17" charset="-128"/>
                <a:cs typeface="Times New Roman" panose="02020603050405020304" pitchFamily="18" charset="0"/>
              </a:rPr>
              <a:t>年に「障害者の権利に関する条約」を批准し、障害のある人もない人も共に暮らす共生社会の実現に向け本格的に歩み出すこととなったが、地域社会への参加・包容（インクルージョン）を進めるためには、子どもの頃から共に育ち合う経験が何よりも大切であることは言うまでもないだろう。平成</a:t>
            </a:r>
            <a:r>
              <a:rPr lang="en-US" sz="1050" kern="1200" dirty="0">
                <a:solidFill>
                  <a:srgbClr val="000000"/>
                </a:solidFill>
                <a:effectLst/>
                <a:ea typeface="UD デジタル 教科書体 N-R" panose="02020400000000000000" pitchFamily="17" charset="-128"/>
                <a:cs typeface="Times New Roman" panose="02020603050405020304" pitchFamily="18" charset="0"/>
              </a:rPr>
              <a:t> 26 </a:t>
            </a:r>
            <a:r>
              <a:rPr lang="ja-JP" sz="1050" kern="1200" dirty="0">
                <a:solidFill>
                  <a:srgbClr val="000000"/>
                </a:solidFill>
                <a:effectLst/>
                <a:ea typeface="UD デジタル 教科書体 N-R" panose="02020400000000000000" pitchFamily="17" charset="-128"/>
                <a:cs typeface="Times New Roman" panose="02020603050405020304" pitchFamily="18" charset="0"/>
              </a:rPr>
              <a:t>年に厚生労働省が開催した「今後の障害児支援の在り方に関する検討会」（柏女霊峰座長）では、障害児支援は「インクルージョンを推進するための後方支援」の役割を担うことが明確化され、①障害のある子どもも原則、一般施策の中で育つことが当たり前であること、②インクルージョンを進めるには障害のある子どもやその家族、受け入れる一般施策のスタッフや障害のない子どもたちが安心できるよう特性に応じた環境調整や関わり方、集団への働きかけなど専門的支援が必要であることが確認された。その中において保育所等訪問支援は、インクルージョンを推進する「１丁目１番地」の重要な事業であり、全国的に普及させていく必要がある。 </a:t>
            </a:r>
            <a:endParaRPr lang="ja-JP" sz="1050" kern="100" dirty="0">
              <a:effectLst/>
              <a:ea typeface="游明朝" panose="02020400000000000000" pitchFamily="18"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7F296A8D-037D-40EC-A1D8-D0703303AB85}"/>
              </a:ext>
            </a:extLst>
          </p:cNvPr>
          <p:cNvSpPr txBox="1"/>
          <p:nvPr/>
        </p:nvSpPr>
        <p:spPr>
          <a:xfrm>
            <a:off x="3665612" y="6287010"/>
            <a:ext cx="3816424" cy="1261884"/>
          </a:xfrm>
          <a:prstGeom prst="rect">
            <a:avLst/>
          </a:prstGeom>
          <a:noFill/>
        </p:spPr>
        <p:txBody>
          <a:bodyPr wrap="square">
            <a:spAutoFit/>
          </a:bodyPr>
          <a:lstStyle/>
          <a:p>
            <a:pPr rtl="0">
              <a:spcBef>
                <a:spcPts val="0"/>
              </a:spcBef>
              <a:spcAft>
                <a:spcPts val="0"/>
              </a:spcAft>
            </a:pPr>
            <a:r>
              <a:rPr lang="en-US" altLang="ja-JP" sz="1100" b="1" i="0" u="none" strike="noStrike" dirty="0">
                <a:solidFill>
                  <a:srgbClr val="000000"/>
                </a:solidFill>
                <a:effectLst/>
                <a:latin typeface="Meiryo" panose="020B0604030504040204" pitchFamily="50" charset="-128"/>
                <a:ea typeface="Meiryo" panose="020B0604030504040204" pitchFamily="50" charset="-128"/>
              </a:rPr>
              <a:t>※</a:t>
            </a:r>
            <a:r>
              <a:rPr lang="ja-JP" altLang="en-US" sz="1100" b="1" i="0" u="none" strike="noStrike" dirty="0">
                <a:solidFill>
                  <a:srgbClr val="000000"/>
                </a:solidFill>
                <a:effectLst/>
                <a:latin typeface="Meiryo" panose="020B0604030504040204" pitchFamily="50" charset="-128"/>
                <a:ea typeface="Meiryo" panose="020B0604030504040204" pitchFamily="50" charset="-128"/>
              </a:rPr>
              <a:t>厚生労働省</a:t>
            </a:r>
            <a:r>
              <a:rPr lang="ja-JP" altLang="en-US" sz="1100" b="1" i="0" u="none" strike="noStrike" dirty="0">
                <a:solidFill>
                  <a:srgbClr val="FF0000"/>
                </a:solidFill>
                <a:effectLst/>
                <a:latin typeface="Quattrocento Sans"/>
              </a:rPr>
              <a:t>平成２８年度障害者総合福祉推進事業</a:t>
            </a:r>
            <a:endParaRPr lang="en-US" altLang="ja-JP" sz="1100" b="1" i="0" u="none" strike="noStrike" dirty="0">
              <a:solidFill>
                <a:srgbClr val="FF0000"/>
              </a:solidFill>
              <a:effectLst/>
              <a:latin typeface="Quattrocento Sans"/>
            </a:endParaRPr>
          </a:p>
          <a:p>
            <a:pPr rtl="0">
              <a:spcBef>
                <a:spcPts val="0"/>
              </a:spcBef>
              <a:spcAft>
                <a:spcPts val="0"/>
              </a:spcAft>
            </a:pPr>
            <a:r>
              <a:rPr lang="ja-JP" altLang="en-US" sz="1100" b="1" dirty="0">
                <a:solidFill>
                  <a:schemeClr val="dk1"/>
                </a:solidFill>
                <a:latin typeface="Meiryo"/>
                <a:ea typeface="Meiryo"/>
                <a:cs typeface="Meiryo"/>
                <a:sym typeface="Meiryo"/>
              </a:rPr>
              <a:t>保育所等訪問支援の効果的な実施を図るための手引書より</a:t>
            </a:r>
            <a:endParaRPr lang="ja-JP" altLang="en-US" sz="1100" b="0" dirty="0">
              <a:effectLst/>
            </a:endParaRPr>
          </a:p>
          <a:p>
            <a:pPr rtl="0">
              <a:spcBef>
                <a:spcPts val="0"/>
              </a:spcBef>
              <a:spcAft>
                <a:spcPts val="0"/>
              </a:spcAft>
            </a:pPr>
            <a:endParaRPr lang="ja-JP" altLang="en-US" b="0" dirty="0">
              <a:effectLst/>
            </a:endParaRPr>
          </a:p>
          <a:p>
            <a:br>
              <a:rPr lang="ja-JP" altLang="en-US" dirty="0"/>
            </a:br>
            <a:endParaRPr lang="ja-JP" altLang="en-US" dirty="0"/>
          </a:p>
        </p:txBody>
      </p:sp>
    </p:spTree>
    <p:extLst>
      <p:ext uri="{BB962C8B-B14F-4D97-AF65-F5344CB8AC3E}">
        <p14:creationId xmlns:p14="http://schemas.microsoft.com/office/powerpoint/2010/main" val="260436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30" imgH="531" progId="TCLayout.ActiveDocument.1">
                  <p:embed/>
                </p:oleObj>
              </mc:Choice>
              <mc:Fallback>
                <p:oleObj name="think-cell スライド" r:id="rId3" imgW="530" imgH="531" progId="TCLayout.ActiveDocument.1">
                  <p:embed/>
                  <p:pic>
                    <p:nvPicPr>
                      <p:cNvPr id="7" name="オブジェクト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124;p1"/>
          <p:cNvSpPr/>
          <p:nvPr/>
        </p:nvSpPr>
        <p:spPr>
          <a:xfrm>
            <a:off x="4932040" y="980728"/>
            <a:ext cx="4032448"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平成</a:t>
            </a:r>
            <a:r>
              <a:rPr lang="en-US" altLang="ja-JP" sz="2000" dirty="0">
                <a:solidFill>
                  <a:schemeClr val="dk1"/>
                </a:solidFill>
                <a:latin typeface="Meiryo"/>
                <a:ea typeface="Meiryo"/>
                <a:cs typeface="Meiryo"/>
                <a:sym typeface="Meiryo"/>
              </a:rPr>
              <a:t>30</a:t>
            </a:r>
            <a:r>
              <a:rPr lang="ja-JP" altLang="en-US" sz="2000" dirty="0">
                <a:solidFill>
                  <a:schemeClr val="dk1"/>
                </a:solidFill>
                <a:latin typeface="Meiryo"/>
                <a:ea typeface="Meiryo"/>
                <a:cs typeface="Meiryo"/>
                <a:sym typeface="Meiryo"/>
              </a:rPr>
              <a:t>年に改めて文科省より</a:t>
            </a:r>
            <a:endParaRPr lang="en-US" altLang="ja-JP" sz="2000" dirty="0">
              <a:solidFill>
                <a:schemeClr val="dk1"/>
              </a:solidFill>
              <a:latin typeface="Meiryo"/>
              <a:ea typeface="Meiryo"/>
              <a:cs typeface="Meiryo"/>
              <a:sym typeface="Meiryo"/>
            </a:endParaRPr>
          </a:p>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「福祉と教育のより一層の連携」</a:t>
            </a:r>
            <a:endParaRPr lang="en-US" altLang="ja-JP" sz="2000" dirty="0">
              <a:solidFill>
                <a:schemeClr val="dk1"/>
              </a:solidFill>
              <a:latin typeface="Meiryo"/>
              <a:ea typeface="Meiryo"/>
              <a:cs typeface="Meiryo"/>
              <a:sym typeface="Meiryo"/>
            </a:endParaRPr>
          </a:p>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強化として、「トライアングル」プロジェクトの報告が入り、連携の加速化につながる。</a:t>
            </a:r>
            <a:endParaRPr lang="en-US" altLang="ja-JP" sz="2000" dirty="0">
              <a:solidFill>
                <a:schemeClr val="dk1"/>
              </a:solidFill>
              <a:latin typeface="Meiryo"/>
              <a:ea typeface="Meiryo"/>
              <a:cs typeface="Meiryo"/>
              <a:sym typeface="Meiryo"/>
            </a:endParaRP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83371"/>
            <a:ext cx="4560664" cy="31681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331418"/>
            <a:ext cx="8134350" cy="3409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5</a:t>
            </a:fld>
            <a:endParaRPr kumimoji="1" lang="ja-JP" altLang="en-US"/>
          </a:p>
        </p:txBody>
      </p:sp>
    </p:spTree>
    <p:extLst>
      <p:ext uri="{BB962C8B-B14F-4D97-AF65-F5344CB8AC3E}">
        <p14:creationId xmlns:p14="http://schemas.microsoft.com/office/powerpoint/2010/main" val="42374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30" imgH="531" progId="TCLayout.ActiveDocument.1">
                  <p:embed/>
                </p:oleObj>
              </mc:Choice>
              <mc:Fallback>
                <p:oleObj name="think-cell スライド" r:id="rId3" imgW="530" imgH="531" progId="TCLayout.ActiveDocument.1">
                  <p:embed/>
                  <p:pic>
                    <p:nvPicPr>
                      <p:cNvPr id="7" name="オブジェクト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43" y="1751832"/>
            <a:ext cx="4459784" cy="3406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212976"/>
            <a:ext cx="5035847" cy="3028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Google Shape;124;p1"/>
          <p:cNvSpPr/>
          <p:nvPr/>
        </p:nvSpPr>
        <p:spPr>
          <a:xfrm>
            <a:off x="172443" y="260648"/>
            <a:ext cx="8645673" cy="1323399"/>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eiryo"/>
                <a:ea typeface="Meiryo"/>
                <a:cs typeface="Meiryo"/>
                <a:sym typeface="Meiryo"/>
              </a:rPr>
              <a:t>平成</a:t>
            </a:r>
            <a:r>
              <a:rPr lang="en-US" altLang="ja-JP" sz="2000" dirty="0">
                <a:solidFill>
                  <a:schemeClr val="dk1"/>
                </a:solidFill>
                <a:latin typeface="Meiryo"/>
                <a:ea typeface="Meiryo"/>
                <a:cs typeface="Meiryo"/>
                <a:sym typeface="Meiryo"/>
              </a:rPr>
              <a:t>24</a:t>
            </a:r>
            <a:r>
              <a:rPr lang="ja-JP" altLang="en-US" sz="2000" dirty="0">
                <a:solidFill>
                  <a:schemeClr val="dk1"/>
                </a:solidFill>
                <a:latin typeface="Meiryo"/>
                <a:ea typeface="Meiryo"/>
                <a:cs typeface="Meiryo"/>
                <a:sym typeface="Meiryo"/>
              </a:rPr>
              <a:t>年</a:t>
            </a:r>
            <a:r>
              <a:rPr lang="en-US" altLang="ja-JP" sz="2000" dirty="0">
                <a:solidFill>
                  <a:schemeClr val="dk1"/>
                </a:solidFill>
                <a:latin typeface="Meiryo"/>
                <a:ea typeface="Meiryo"/>
                <a:cs typeface="Meiryo"/>
                <a:sym typeface="Meiryo"/>
              </a:rPr>
              <a:t>4</a:t>
            </a:r>
            <a:r>
              <a:rPr lang="ja-JP" altLang="en-US" sz="2000" dirty="0">
                <a:solidFill>
                  <a:schemeClr val="dk1"/>
                </a:solidFill>
                <a:latin typeface="Meiryo"/>
                <a:ea typeface="Meiryo"/>
                <a:cs typeface="Meiryo"/>
                <a:sym typeface="Meiryo"/>
              </a:rPr>
              <a:t>月</a:t>
            </a:r>
            <a:r>
              <a:rPr lang="en-US" altLang="ja-JP" sz="2000" dirty="0">
                <a:solidFill>
                  <a:schemeClr val="dk1"/>
                </a:solidFill>
                <a:latin typeface="Meiryo"/>
                <a:ea typeface="Meiryo"/>
                <a:cs typeface="Meiryo"/>
                <a:sym typeface="Meiryo"/>
              </a:rPr>
              <a:t>1</a:t>
            </a:r>
            <a:r>
              <a:rPr lang="ja-JP" altLang="en-US" sz="2000" dirty="0">
                <a:solidFill>
                  <a:schemeClr val="dk1"/>
                </a:solidFill>
                <a:latin typeface="Meiryo"/>
                <a:ea typeface="Meiryo"/>
                <a:cs typeface="Meiryo"/>
                <a:sym typeface="Meiryo"/>
              </a:rPr>
              <a:t>日に文科省が事務連絡として教育委員会への通達文章として、「教育と福祉の連携の一層推進」の中に、放課後等デイサービスと並び、保育所等訪問支援事業について記載があり、私達の事業がそちらに該当するものとなります。</a:t>
            </a:r>
            <a:endParaRPr sz="2000" dirty="0">
              <a:solidFill>
                <a:schemeClr val="dk1"/>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6</a:t>
            </a:fld>
            <a:endParaRPr kumimoji="1" lang="ja-JP" altLang="en-US"/>
          </a:p>
        </p:txBody>
      </p:sp>
    </p:spTree>
    <p:extLst>
      <p:ext uri="{BB962C8B-B14F-4D97-AF65-F5344CB8AC3E}">
        <p14:creationId xmlns:p14="http://schemas.microsoft.com/office/powerpoint/2010/main" val="135591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8" name="Picture 2"/>
          <p:cNvPicPr>
            <a:picLocks noChangeAspect="1" noChangeArrowheads="1"/>
          </p:cNvPicPr>
          <p:nvPr/>
        </p:nvPicPr>
        <p:blipFill>
          <a:blip r:embed="rId2" cstate="print"/>
          <a:srcRect t="9567"/>
          <a:stretch>
            <a:fillRect/>
          </a:stretch>
        </p:blipFill>
        <p:spPr bwMode="auto">
          <a:xfrm>
            <a:off x="611561" y="1628800"/>
            <a:ext cx="7920880" cy="5018551"/>
          </a:xfrm>
          <a:prstGeom prst="rect">
            <a:avLst/>
          </a:prstGeom>
          <a:noFill/>
          <a:ln w="9525">
            <a:noFill/>
            <a:miter lim="800000"/>
            <a:headEnd/>
            <a:tailEnd/>
          </a:ln>
        </p:spPr>
      </p:pic>
      <p:sp>
        <p:nvSpPr>
          <p:cNvPr id="4" name="円/楕円 3"/>
          <p:cNvSpPr/>
          <p:nvPr/>
        </p:nvSpPr>
        <p:spPr>
          <a:xfrm>
            <a:off x="5989010" y="3872623"/>
            <a:ext cx="2016224" cy="2880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prstClr val="white"/>
              </a:solidFill>
              <a:latin typeface="+mj-ea"/>
              <a:ea typeface="+mj-ea"/>
            </a:endParaRPr>
          </a:p>
        </p:txBody>
      </p:sp>
      <p:sp>
        <p:nvSpPr>
          <p:cNvPr id="7" name="テキスト ボックス 6"/>
          <p:cNvSpPr txBox="1"/>
          <p:nvPr/>
        </p:nvSpPr>
        <p:spPr>
          <a:xfrm>
            <a:off x="1" y="407566"/>
            <a:ext cx="9144000" cy="1077218"/>
          </a:xfrm>
          <a:prstGeom prst="rect">
            <a:avLst/>
          </a:prstGeom>
          <a:noFill/>
        </p:spPr>
        <p:txBody>
          <a:bodyPr wrap="square" rtlCol="0">
            <a:spAutoFit/>
          </a:bodyPr>
          <a:lstStyle/>
          <a:p>
            <a:pPr algn="ctr"/>
            <a:r>
              <a:rPr lang="ja-JP" altLang="en-US" sz="3200" b="1" dirty="0">
                <a:latin typeface="+mj-ea"/>
                <a:cs typeface="メイリオ" panose="020B0604030504040204" pitchFamily="50" charset="-128"/>
              </a:rPr>
              <a:t>保育所等訪問支援事業は</a:t>
            </a:r>
          </a:p>
          <a:p>
            <a:pPr algn="ctr"/>
            <a:r>
              <a:rPr kumimoji="1" lang="ja-JP" altLang="en-US" sz="3200" b="1" dirty="0">
                <a:latin typeface="+mj-ea"/>
                <a:ea typeface="+mj-ea"/>
              </a:rPr>
              <a:t>児童福祉法内の障害児通所支援事業の</a:t>
            </a:r>
            <a:r>
              <a:rPr kumimoji="1" lang="en-US" altLang="ja-JP" sz="3200" b="1" dirty="0">
                <a:latin typeface="+mj-ea"/>
                <a:ea typeface="+mj-ea"/>
              </a:rPr>
              <a:t>1</a:t>
            </a:r>
            <a:r>
              <a:rPr kumimoji="1" lang="ja-JP" altLang="en-US" sz="3200" b="1" dirty="0">
                <a:latin typeface="+mj-ea"/>
                <a:ea typeface="+mj-ea"/>
              </a:rPr>
              <a:t>つです</a:t>
            </a:r>
          </a:p>
        </p:txBody>
      </p:sp>
      <p:sp>
        <p:nvSpPr>
          <p:cNvPr id="3" name="スライド番号プレースホルダー 2"/>
          <p:cNvSpPr>
            <a:spLocks noGrp="1"/>
          </p:cNvSpPr>
          <p:nvPr>
            <p:ph type="sldNum" sz="quarter" idx="12"/>
          </p:nvPr>
        </p:nvSpPr>
        <p:spPr/>
        <p:txBody>
          <a:bodyPr/>
          <a:lstStyle/>
          <a:p>
            <a:fld id="{AD065CB3-BD87-4121-9C02-941F6A65E418}" type="slidenum">
              <a:rPr kumimoji="1" lang="ja-JP" altLang="en-US" b="1" smtClean="0">
                <a:latin typeface="+mj-ea"/>
                <a:ea typeface="+mj-ea"/>
              </a:rPr>
              <a:pPr/>
              <a:t>7</a:t>
            </a:fld>
            <a:endParaRPr kumimoji="1" lang="ja-JP" altLang="en-US" b="1">
              <a:latin typeface="+mj-ea"/>
              <a:ea typeface="+mj-ea"/>
            </a:endParaRPr>
          </a:p>
        </p:txBody>
      </p:sp>
      <p:sp>
        <p:nvSpPr>
          <p:cNvPr id="2" name="正方形/長方形 1"/>
          <p:cNvSpPr/>
          <p:nvPr/>
        </p:nvSpPr>
        <p:spPr>
          <a:xfrm>
            <a:off x="5076057" y="6274420"/>
            <a:ext cx="4039906" cy="600164"/>
          </a:xfrm>
          <a:prstGeom prst="rect">
            <a:avLst/>
          </a:prstGeom>
          <a:solidFill>
            <a:schemeClr val="bg1"/>
          </a:solidFill>
        </p:spPr>
        <p:txBody>
          <a:bodyPr wrap="square">
            <a:spAutoFit/>
          </a:bodyPr>
          <a:lstStyle/>
          <a:p>
            <a:pPr algn="r"/>
            <a:r>
              <a:rPr lang="en-US" altLang="ja-JP" sz="1100" dirty="0"/>
              <a:t>&lt;</a:t>
            </a:r>
            <a:r>
              <a:rPr lang="ja-JP" altLang="en-US" sz="1100" dirty="0"/>
              <a:t>図</a:t>
            </a:r>
            <a:r>
              <a:rPr lang="en-US" altLang="ja-JP" sz="1100" dirty="0"/>
              <a:t>&gt;H24</a:t>
            </a:r>
            <a:r>
              <a:rPr lang="ja-JP" altLang="en-US" sz="1100" dirty="0"/>
              <a:t>児童福祉法改正による障害児施設・事業の一元化</a:t>
            </a:r>
          </a:p>
          <a:p>
            <a:pPr algn="r"/>
            <a:r>
              <a:rPr lang="ja-JP" altLang="en-US" sz="1100" dirty="0"/>
              <a:t>障害者自立支援法の等の一部を改正する法律案の概要</a:t>
            </a:r>
            <a:endParaRPr lang="en-US" altLang="ja-JP" sz="1100" dirty="0"/>
          </a:p>
          <a:p>
            <a:pPr algn="r"/>
            <a:r>
              <a:rPr lang="en-US" altLang="ja-JP" sz="1100" u="sng" dirty="0">
                <a:hlinkClick r:id="rId3"/>
              </a:rPr>
              <a:t>http://urx.red/Ns71</a:t>
            </a:r>
            <a:endParaRPr lang="en-US" altLang="ja-JP" sz="1100" dirty="0"/>
          </a:p>
        </p:txBody>
      </p:sp>
      <p:sp>
        <p:nvSpPr>
          <p:cNvPr id="5" name="正方形/長方形 4">
            <a:extLst>
              <a:ext uri="{FF2B5EF4-FFF2-40B4-BE49-F238E27FC236}">
                <a16:creationId xmlns:a16="http://schemas.microsoft.com/office/drawing/2014/main" id="{F2139ADD-B300-107D-4A87-D8E9A786A898}"/>
              </a:ext>
            </a:extLst>
          </p:cNvPr>
          <p:cNvSpPr/>
          <p:nvPr/>
        </p:nvSpPr>
        <p:spPr>
          <a:xfrm>
            <a:off x="6228184" y="3501008"/>
            <a:ext cx="1512168" cy="218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31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p:cNvSpPr/>
          <p:nvPr/>
        </p:nvSpPr>
        <p:spPr>
          <a:xfrm>
            <a:off x="427742" y="2920147"/>
            <a:ext cx="838970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4" name="正方形/長方形 73"/>
          <p:cNvSpPr/>
          <p:nvPr/>
        </p:nvSpPr>
        <p:spPr>
          <a:xfrm>
            <a:off x="427742" y="2410360"/>
            <a:ext cx="838970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3" name="正方形/長方形 72"/>
          <p:cNvSpPr/>
          <p:nvPr/>
        </p:nvSpPr>
        <p:spPr>
          <a:xfrm>
            <a:off x="427742" y="1901778"/>
            <a:ext cx="838970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69" name="直線コネクタ 68"/>
          <p:cNvCxnSpPr/>
          <p:nvPr/>
        </p:nvCxnSpPr>
        <p:spPr>
          <a:xfrm>
            <a:off x="5060637" y="3087572"/>
            <a:ext cx="1624874"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540310" y="2090392"/>
            <a:ext cx="0" cy="51690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182796" y="2588362"/>
            <a:ext cx="0" cy="55110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527420" y="2056186"/>
            <a:ext cx="0" cy="55110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898373" y="2031090"/>
            <a:ext cx="0" cy="55110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299950" y="2545738"/>
            <a:ext cx="0" cy="55110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5383" y="4376137"/>
            <a:ext cx="1415772"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＜訪問時の流れ＞</a:t>
            </a:r>
          </a:p>
        </p:txBody>
      </p:sp>
      <p:cxnSp>
        <p:nvCxnSpPr>
          <p:cNvPr id="15" name="直線コネクタ 14"/>
          <p:cNvCxnSpPr/>
          <p:nvPr/>
        </p:nvCxnSpPr>
        <p:spPr>
          <a:xfrm>
            <a:off x="4532198" y="1778074"/>
            <a:ext cx="0" cy="169331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5383" y="1543897"/>
            <a:ext cx="2492990"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＜訪問支援サービス全体の流れ＞</a:t>
            </a:r>
          </a:p>
        </p:txBody>
      </p:sp>
      <p:sp>
        <p:nvSpPr>
          <p:cNvPr id="23" name="テキスト ボックス 22"/>
          <p:cNvSpPr txBox="1"/>
          <p:nvPr/>
        </p:nvSpPr>
        <p:spPr>
          <a:xfrm>
            <a:off x="406668" y="1941379"/>
            <a:ext cx="492443"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学校</a:t>
            </a:r>
          </a:p>
        </p:txBody>
      </p:sp>
      <p:sp>
        <p:nvSpPr>
          <p:cNvPr id="24" name="テキスト ボックス 23"/>
          <p:cNvSpPr txBox="1"/>
          <p:nvPr/>
        </p:nvSpPr>
        <p:spPr>
          <a:xfrm>
            <a:off x="406668" y="2449863"/>
            <a:ext cx="646331"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事業所</a:t>
            </a:r>
          </a:p>
        </p:txBody>
      </p:sp>
      <p:sp>
        <p:nvSpPr>
          <p:cNvPr id="25" name="テキスト ボックス 24"/>
          <p:cNvSpPr txBox="1"/>
          <p:nvPr/>
        </p:nvSpPr>
        <p:spPr>
          <a:xfrm>
            <a:off x="406668" y="2958347"/>
            <a:ext cx="646331"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保護者</a:t>
            </a:r>
          </a:p>
        </p:txBody>
      </p:sp>
      <p:sp>
        <p:nvSpPr>
          <p:cNvPr id="26" name="円/楕円 25"/>
          <p:cNvSpPr/>
          <p:nvPr/>
        </p:nvSpPr>
        <p:spPr>
          <a:xfrm>
            <a:off x="1475529" y="2916846"/>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円/楕円 29"/>
          <p:cNvSpPr/>
          <p:nvPr/>
        </p:nvSpPr>
        <p:spPr>
          <a:xfrm>
            <a:off x="2129425" y="2916846"/>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円/楕円 30"/>
          <p:cNvSpPr/>
          <p:nvPr/>
        </p:nvSpPr>
        <p:spPr>
          <a:xfrm>
            <a:off x="2129425" y="2406560"/>
            <a:ext cx="360000" cy="352969"/>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1274655" y="2989124"/>
            <a:ext cx="761747"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ご利用希望</a:t>
            </a:r>
          </a:p>
        </p:txBody>
      </p:sp>
      <p:sp>
        <p:nvSpPr>
          <p:cNvPr id="34" name="正方形/長方形 33"/>
          <p:cNvSpPr/>
          <p:nvPr/>
        </p:nvSpPr>
        <p:spPr>
          <a:xfrm>
            <a:off x="1886836" y="2730426"/>
            <a:ext cx="877163"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サービス説明</a:t>
            </a:r>
          </a:p>
        </p:txBody>
      </p:sp>
      <p:sp>
        <p:nvSpPr>
          <p:cNvPr id="35" name="円/楕円 34"/>
          <p:cNvSpPr/>
          <p:nvPr/>
        </p:nvSpPr>
        <p:spPr>
          <a:xfrm>
            <a:off x="2706067" y="1898461"/>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709535"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2561198" y="2190504"/>
            <a:ext cx="646331" cy="3693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日程調整</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（電話）</a:t>
            </a:r>
          </a:p>
        </p:txBody>
      </p:sp>
      <p:sp>
        <p:nvSpPr>
          <p:cNvPr id="38" name="円/楕円 37"/>
          <p:cNvSpPr/>
          <p:nvPr/>
        </p:nvSpPr>
        <p:spPr>
          <a:xfrm>
            <a:off x="3334863" y="1899878"/>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円/楕円 38"/>
          <p:cNvSpPr/>
          <p:nvPr/>
        </p:nvSpPr>
        <p:spPr>
          <a:xfrm>
            <a:off x="3339452"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3100432" y="2153190"/>
            <a:ext cx="877163" cy="507831"/>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ご挨拶と</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サービス説明</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（訪問）</a:t>
            </a:r>
          </a:p>
        </p:txBody>
      </p:sp>
      <p:sp>
        <p:nvSpPr>
          <p:cNvPr id="41" name="円/楕円 40"/>
          <p:cNvSpPr/>
          <p:nvPr/>
        </p:nvSpPr>
        <p:spPr>
          <a:xfrm>
            <a:off x="4002796"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円/楕円 41"/>
          <p:cNvSpPr/>
          <p:nvPr/>
        </p:nvSpPr>
        <p:spPr>
          <a:xfrm>
            <a:off x="4002796" y="2916846"/>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3972683" y="2755290"/>
            <a:ext cx="415499"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契約</a:t>
            </a:r>
          </a:p>
        </p:txBody>
      </p:sp>
      <p:sp>
        <p:nvSpPr>
          <p:cNvPr id="44" name="円/楕円 43"/>
          <p:cNvSpPr/>
          <p:nvPr/>
        </p:nvSpPr>
        <p:spPr>
          <a:xfrm>
            <a:off x="4703015" y="1899878"/>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4707604"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4777530" y="2259214"/>
            <a:ext cx="2266967"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訪問支援（月</a:t>
            </a:r>
            <a:r>
              <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回程度／</a:t>
            </a:r>
            <a:r>
              <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時間程度）</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円/楕円 46"/>
          <p:cNvSpPr/>
          <p:nvPr/>
        </p:nvSpPr>
        <p:spPr>
          <a:xfrm>
            <a:off x="6685511" y="18993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円/楕円 47"/>
          <p:cNvSpPr/>
          <p:nvPr/>
        </p:nvSpPr>
        <p:spPr>
          <a:xfrm>
            <a:off x="6692478"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円/楕円 48"/>
          <p:cNvSpPr/>
          <p:nvPr/>
        </p:nvSpPr>
        <p:spPr>
          <a:xfrm>
            <a:off x="7340510" y="1899878"/>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円/楕円 49"/>
          <p:cNvSpPr/>
          <p:nvPr/>
        </p:nvSpPr>
        <p:spPr>
          <a:xfrm>
            <a:off x="7345099" y="240656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円/楕円 50"/>
          <p:cNvSpPr/>
          <p:nvPr/>
        </p:nvSpPr>
        <p:spPr>
          <a:xfrm>
            <a:off x="4700637" y="2916846"/>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円/楕円 51"/>
          <p:cNvSpPr/>
          <p:nvPr/>
        </p:nvSpPr>
        <p:spPr>
          <a:xfrm>
            <a:off x="6707336" y="2916846"/>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5019384" y="2946619"/>
            <a:ext cx="1763623" cy="3693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訪問支援記録の共有（月</a:t>
            </a:r>
            <a:r>
              <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フィードバック</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96494" y="2207184"/>
            <a:ext cx="1800493" cy="369332"/>
          </a:xfrm>
          <a:prstGeom prst="rect">
            <a:avLst/>
          </a:prstGeom>
        </p:spPr>
        <p:txBody>
          <a:bodyPr wrap="none">
            <a:spAutoFit/>
          </a:bodyPr>
          <a:lstStyle/>
          <a:p>
            <a:pPr lvl="0"/>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ケース会議</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（サービスの終了または継続）</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コネクタ 61"/>
          <p:cNvCxnSpPr/>
          <p:nvPr/>
        </p:nvCxnSpPr>
        <p:spPr>
          <a:xfrm>
            <a:off x="6044366" y="2109325"/>
            <a:ext cx="0" cy="9959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44" idx="6"/>
            <a:endCxn id="47" idx="2"/>
          </p:cNvCxnSpPr>
          <p:nvPr/>
        </p:nvCxnSpPr>
        <p:spPr>
          <a:xfrm flipV="1">
            <a:off x="5063015" y="2079360"/>
            <a:ext cx="1622496" cy="51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067604" y="2586560"/>
            <a:ext cx="1624874"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7550995" y="2090392"/>
            <a:ext cx="0" cy="51690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2635053" y="3099749"/>
            <a:ext cx="1224690" cy="1147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2751757" y="2949522"/>
            <a:ext cx="992580" cy="3693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自治体への連絡</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受給者証申請</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線吹き出し 2 (枠付き) 80"/>
          <p:cNvSpPr/>
          <p:nvPr/>
        </p:nvSpPr>
        <p:spPr>
          <a:xfrm>
            <a:off x="3929970" y="1239141"/>
            <a:ext cx="3594358" cy="538933"/>
          </a:xfrm>
          <a:prstGeom prst="borderCallout2">
            <a:avLst>
              <a:gd name="adj1" fmla="val 68548"/>
              <a:gd name="adj2" fmla="val -207"/>
              <a:gd name="adj3" fmla="val 68640"/>
              <a:gd name="adj4" fmla="val -5291"/>
              <a:gd name="adj5" fmla="val 135886"/>
              <a:gd name="adj6" fmla="val -10100"/>
            </a:avLst>
          </a:prstGeom>
          <a:solidFill>
            <a:schemeClr val="bg1"/>
          </a:soli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1"/>
            <a:r>
              <a:rPr kumimoji="1" lang="ja-JP" altLang="en-US"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学校のルールや方針を事前にご共有ください</a:t>
            </a:r>
            <a:endParaRPr kumimoji="1" lang="en-US" altLang="ja-JP"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・学校の方針に沿って支援を行います</a:t>
            </a:r>
            <a:endParaRPr lang="en-US" altLang="ja-JP"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・都度の先生方の対応時間を減らします</a:t>
            </a:r>
            <a:endParaRPr kumimoji="1" lang="ja-JP" altLang="en-US" sz="100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円/楕円 92"/>
          <p:cNvSpPr/>
          <p:nvPr/>
        </p:nvSpPr>
        <p:spPr>
          <a:xfrm>
            <a:off x="1460652" y="1887214"/>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正方形/長方形 101"/>
          <p:cNvSpPr/>
          <p:nvPr/>
        </p:nvSpPr>
        <p:spPr>
          <a:xfrm>
            <a:off x="971238" y="1959492"/>
            <a:ext cx="1338828"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保護者より学校へ連絡</a:t>
            </a:r>
          </a:p>
        </p:txBody>
      </p:sp>
      <p:cxnSp>
        <p:nvCxnSpPr>
          <p:cNvPr id="103" name="直線コネクタ 102"/>
          <p:cNvCxnSpPr>
            <a:cxnSpLocks/>
            <a:stCxn id="102" idx="2"/>
          </p:cNvCxnSpPr>
          <p:nvPr/>
        </p:nvCxnSpPr>
        <p:spPr>
          <a:xfrm>
            <a:off x="1640652" y="2207184"/>
            <a:ext cx="11226" cy="87921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1" name="タイトル 1"/>
          <p:cNvSpPr txBox="1">
            <a:spLocks/>
          </p:cNvSpPr>
          <p:nvPr/>
        </p:nvSpPr>
        <p:spPr>
          <a:xfrm>
            <a:off x="179512" y="69941"/>
            <a:ext cx="8229600" cy="114300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a:t>保育所等訪問支援の流れ（例）</a:t>
            </a:r>
          </a:p>
        </p:txBody>
      </p:sp>
      <p:sp>
        <p:nvSpPr>
          <p:cNvPr id="142" name="正方形/長方形 141"/>
          <p:cNvSpPr/>
          <p:nvPr/>
        </p:nvSpPr>
        <p:spPr>
          <a:xfrm>
            <a:off x="439230" y="5248290"/>
            <a:ext cx="838970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3" name="正方形/長方形 142"/>
          <p:cNvSpPr/>
          <p:nvPr/>
        </p:nvSpPr>
        <p:spPr>
          <a:xfrm>
            <a:off x="439230" y="4741208"/>
            <a:ext cx="838970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45" name="直線コネクタ 144"/>
          <p:cNvCxnSpPr/>
          <p:nvPr/>
        </p:nvCxnSpPr>
        <p:spPr>
          <a:xfrm>
            <a:off x="4057402" y="4894116"/>
            <a:ext cx="0" cy="551108"/>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2798047" y="5085184"/>
            <a:ext cx="0" cy="28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418156" y="4779309"/>
            <a:ext cx="711759" cy="27699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学校園</a:t>
            </a:r>
          </a:p>
        </p:txBody>
      </p:sp>
      <p:sp>
        <p:nvSpPr>
          <p:cNvPr id="148" name="テキスト ボックス 147"/>
          <p:cNvSpPr txBox="1"/>
          <p:nvPr/>
        </p:nvSpPr>
        <p:spPr>
          <a:xfrm>
            <a:off x="418156" y="5287793"/>
            <a:ext cx="646331"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事業所</a:t>
            </a:r>
          </a:p>
        </p:txBody>
      </p:sp>
      <p:sp>
        <p:nvSpPr>
          <p:cNvPr id="149" name="円/楕円 148"/>
          <p:cNvSpPr/>
          <p:nvPr/>
        </p:nvSpPr>
        <p:spPr>
          <a:xfrm>
            <a:off x="1565138" y="524449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角丸四角形 150"/>
          <p:cNvSpPr/>
          <p:nvPr/>
        </p:nvSpPr>
        <p:spPr>
          <a:xfrm>
            <a:off x="2297681" y="5244490"/>
            <a:ext cx="948005" cy="360000"/>
          </a:xfrm>
          <a:prstGeom prst="roundRect">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円/楕円 153"/>
          <p:cNvSpPr/>
          <p:nvPr/>
        </p:nvSpPr>
        <p:spPr>
          <a:xfrm>
            <a:off x="3869434" y="5244490"/>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正方形/長方形 154"/>
          <p:cNvSpPr/>
          <p:nvPr/>
        </p:nvSpPr>
        <p:spPr>
          <a:xfrm>
            <a:off x="3545332" y="5013176"/>
            <a:ext cx="992580" cy="369332"/>
          </a:xfrm>
          <a:prstGeom prst="rect">
            <a:avLst/>
          </a:prstGeom>
          <a:ln>
            <a:noFill/>
          </a:ln>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本児についての</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ヒアリング</a:t>
            </a:r>
          </a:p>
        </p:txBody>
      </p:sp>
      <p:sp>
        <p:nvSpPr>
          <p:cNvPr id="162" name="円/楕円 161"/>
          <p:cNvSpPr/>
          <p:nvPr/>
        </p:nvSpPr>
        <p:spPr>
          <a:xfrm>
            <a:off x="6965738" y="4737808"/>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 name="円/楕円 162"/>
          <p:cNvSpPr/>
          <p:nvPr/>
        </p:nvSpPr>
        <p:spPr>
          <a:xfrm>
            <a:off x="6970327" y="524449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4" name="正方形/長方形 163"/>
          <p:cNvSpPr/>
          <p:nvPr/>
        </p:nvSpPr>
        <p:spPr>
          <a:xfrm>
            <a:off x="6732240" y="5045114"/>
            <a:ext cx="2146742" cy="369332"/>
          </a:xfrm>
          <a:prstGeom prst="rect">
            <a:avLst/>
          </a:prstGeom>
        </p:spPr>
        <p:txBody>
          <a:bodyPr wrap="none">
            <a:spAutoFit/>
          </a:bodyPr>
          <a:lstStyle/>
          <a:p>
            <a:pPr lvl="0"/>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学校園やお子様の状態に合わせた形で</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支援内容等を学校園へご報告</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7" name="直線コネクタ 166"/>
          <p:cNvCxnSpPr/>
          <p:nvPr/>
        </p:nvCxnSpPr>
        <p:spPr>
          <a:xfrm>
            <a:off x="7156959" y="4928322"/>
            <a:ext cx="0" cy="51690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8" name="円/楕円 167"/>
          <p:cNvSpPr/>
          <p:nvPr/>
        </p:nvSpPr>
        <p:spPr>
          <a:xfrm>
            <a:off x="1561622" y="4725144"/>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 name="正方形/長方形 168"/>
          <p:cNvSpPr/>
          <p:nvPr/>
        </p:nvSpPr>
        <p:spPr>
          <a:xfrm>
            <a:off x="1129916" y="5013176"/>
            <a:ext cx="1223413" cy="3693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学校園へ到着</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職員室へごあいさつ</a:t>
            </a:r>
          </a:p>
        </p:txBody>
      </p:sp>
      <p:sp>
        <p:nvSpPr>
          <p:cNvPr id="170" name="円/楕円 169"/>
          <p:cNvSpPr/>
          <p:nvPr/>
        </p:nvSpPr>
        <p:spPr>
          <a:xfrm>
            <a:off x="2155428" y="5240128"/>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1" name="円/楕円 170"/>
          <p:cNvSpPr/>
          <p:nvPr/>
        </p:nvSpPr>
        <p:spPr>
          <a:xfrm>
            <a:off x="3052000" y="5244490"/>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正方形/長方形 151"/>
          <p:cNvSpPr/>
          <p:nvPr/>
        </p:nvSpPr>
        <p:spPr>
          <a:xfrm>
            <a:off x="2284305" y="5316768"/>
            <a:ext cx="992580"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観察・直接支援</a:t>
            </a:r>
          </a:p>
        </p:txBody>
      </p:sp>
      <p:sp>
        <p:nvSpPr>
          <p:cNvPr id="172" name="線吹き出し 2 (枠付き) 171"/>
          <p:cNvSpPr/>
          <p:nvPr/>
        </p:nvSpPr>
        <p:spPr>
          <a:xfrm>
            <a:off x="3784738" y="5805265"/>
            <a:ext cx="1579350" cy="432048"/>
          </a:xfrm>
          <a:prstGeom prst="borderCallout2">
            <a:avLst>
              <a:gd name="adj1" fmla="val -2000"/>
              <a:gd name="adj2" fmla="val 16948"/>
              <a:gd name="adj3" fmla="val -23464"/>
              <a:gd name="adj4" fmla="val 11328"/>
              <a:gd name="adj5" fmla="val -75757"/>
              <a:gd name="adj6" fmla="val 11880"/>
            </a:avLst>
          </a:prstGeom>
          <a:solidFill>
            <a:schemeClr val="bg1"/>
          </a:soli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必要時のみ、</a:t>
            </a:r>
            <a:endParaRPr kumimoji="1" lang="en-US" altLang="ja-JP" sz="105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b="1" dirty="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事前に許可を得て実施</a:t>
            </a:r>
          </a:p>
        </p:txBody>
      </p:sp>
      <p:sp>
        <p:nvSpPr>
          <p:cNvPr id="173" name="円/楕円 172"/>
          <p:cNvSpPr/>
          <p:nvPr/>
        </p:nvSpPr>
        <p:spPr>
          <a:xfrm>
            <a:off x="4969619" y="5236665"/>
            <a:ext cx="360000" cy="360000"/>
          </a:xfrm>
          <a:prstGeom prst="ellipse">
            <a:avLst/>
          </a:prstGeom>
          <a:solidFill>
            <a:schemeClr val="accent2"/>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 name="円/楕円 173"/>
          <p:cNvSpPr/>
          <p:nvPr/>
        </p:nvSpPr>
        <p:spPr>
          <a:xfrm>
            <a:off x="4966103" y="4717319"/>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5" name="正方形/長方形 174"/>
          <p:cNvSpPr/>
          <p:nvPr/>
        </p:nvSpPr>
        <p:spPr>
          <a:xfrm>
            <a:off x="4534397" y="5005351"/>
            <a:ext cx="1223413" cy="3693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学校園から退出</a:t>
            </a:r>
            <a:endParaRPr lang="en-US" altLang="ja-JP"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職員室へごあいさつ</a:t>
            </a:r>
          </a:p>
        </p:txBody>
      </p:sp>
      <p:cxnSp>
        <p:nvCxnSpPr>
          <p:cNvPr id="176" name="直線コネクタ 175"/>
          <p:cNvCxnSpPr/>
          <p:nvPr/>
        </p:nvCxnSpPr>
        <p:spPr>
          <a:xfrm>
            <a:off x="1741622" y="5085184"/>
            <a:ext cx="0" cy="28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2467992" y="4831020"/>
            <a:ext cx="646331" cy="230832"/>
          </a:xfrm>
          <a:prstGeom prst="rect">
            <a:avLst/>
          </a:prstGeom>
        </p:spPr>
        <p:txBody>
          <a:bodyPr wrap="none">
            <a:spAutoFit/>
          </a:bodyPr>
          <a:lstStyle/>
          <a:p>
            <a:pPr lvl="0" algn="ctr"/>
            <a:r>
              <a:rPr lang="ja-JP" altLang="en-US" sz="900"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（授業）</a:t>
            </a:r>
          </a:p>
        </p:txBody>
      </p:sp>
      <p:cxnSp>
        <p:nvCxnSpPr>
          <p:cNvPr id="178" name="直線コネクタ 177"/>
          <p:cNvCxnSpPr>
            <a:cxnSpLocks/>
            <a:endCxn id="175" idx="2"/>
          </p:cNvCxnSpPr>
          <p:nvPr/>
        </p:nvCxnSpPr>
        <p:spPr>
          <a:xfrm flipH="1">
            <a:off x="5146104" y="5085184"/>
            <a:ext cx="1960" cy="28949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8</a:t>
            </a:fld>
            <a:endParaRPr kumimoji="1" lang="ja-JP" altLang="en-US"/>
          </a:p>
        </p:txBody>
      </p:sp>
      <p:sp>
        <p:nvSpPr>
          <p:cNvPr id="87" name="円/楕円 173">
            <a:extLst>
              <a:ext uri="{FF2B5EF4-FFF2-40B4-BE49-F238E27FC236}">
                <a16:creationId xmlns:a16="http://schemas.microsoft.com/office/drawing/2014/main" id="{FC58A5BF-419E-4E05-8424-10BF117815BB}"/>
              </a:ext>
            </a:extLst>
          </p:cNvPr>
          <p:cNvSpPr/>
          <p:nvPr/>
        </p:nvSpPr>
        <p:spPr>
          <a:xfrm>
            <a:off x="3869752" y="4714116"/>
            <a:ext cx="360000" cy="360000"/>
          </a:xfrm>
          <a:prstGeom prst="ellipse">
            <a:avLst/>
          </a:prstGeom>
          <a:solidFill>
            <a:schemeClr val="bg1"/>
          </a:solid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135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197768"/>
            <a:ext cx="8229600" cy="1143000"/>
          </a:xfrm>
        </p:spPr>
        <p:txBody>
          <a:bodyPr>
            <a:normAutofit/>
          </a:bodyPr>
          <a:lstStyle/>
          <a:p>
            <a:r>
              <a:rPr lang="ja-JP" altLang="en-US" sz="3600" b="1" dirty="0"/>
              <a:t>利用者負担額について</a:t>
            </a:r>
            <a:endParaRPr kumimoji="1" lang="ja-JP" altLang="en-US" sz="1400" b="1" dirty="0"/>
          </a:p>
        </p:txBody>
      </p:sp>
      <p:sp>
        <p:nvSpPr>
          <p:cNvPr id="2" name="スライド番号プレースホルダー 1"/>
          <p:cNvSpPr>
            <a:spLocks noGrp="1"/>
          </p:cNvSpPr>
          <p:nvPr>
            <p:ph type="sldNum" sz="quarter" idx="12"/>
          </p:nvPr>
        </p:nvSpPr>
        <p:spPr/>
        <p:txBody>
          <a:bodyPr/>
          <a:lstStyle/>
          <a:p>
            <a:fld id="{9B89682E-564F-4E17-A592-9D49EF32FCA4}" type="slidenum">
              <a:rPr kumimoji="1" lang="ja-JP" altLang="en-US" smtClean="0"/>
              <a:t>9</a:t>
            </a:fld>
            <a:endParaRPr kumimoji="1" lang="ja-JP" altLang="en-US"/>
          </a:p>
        </p:txBody>
      </p:sp>
      <p:sp>
        <p:nvSpPr>
          <p:cNvPr id="6" name="角丸四角形 5"/>
          <p:cNvSpPr/>
          <p:nvPr/>
        </p:nvSpPr>
        <p:spPr>
          <a:xfrm>
            <a:off x="827584" y="1256271"/>
            <a:ext cx="7488832" cy="1728192"/>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b="1" dirty="0">
                <a:solidFill>
                  <a:schemeClr val="tx1"/>
                </a:solidFill>
              </a:rPr>
              <a:t>福祉サービスとなるため</a:t>
            </a:r>
            <a:endParaRPr lang="en-US" altLang="ja-JP" sz="2400" b="1" dirty="0">
              <a:solidFill>
                <a:schemeClr val="tx1"/>
              </a:solidFill>
            </a:endParaRPr>
          </a:p>
          <a:p>
            <a:r>
              <a:rPr lang="ja-JP" altLang="en-US" sz="2400" b="1" dirty="0">
                <a:solidFill>
                  <a:schemeClr val="tx1"/>
                </a:solidFill>
              </a:rPr>
              <a:t>・保護者は原則</a:t>
            </a:r>
            <a:r>
              <a:rPr kumimoji="1" lang="ja-JP" altLang="en-US" sz="2400" b="1" dirty="0">
                <a:solidFill>
                  <a:schemeClr val="tx1"/>
                </a:solidFill>
              </a:rPr>
              <a:t>１割負担で利用できます</a:t>
            </a:r>
            <a:endParaRPr kumimoji="1" lang="en-US" altLang="ja-JP" sz="2400" b="1" dirty="0">
              <a:solidFill>
                <a:schemeClr val="tx1"/>
              </a:solidFill>
            </a:endParaRPr>
          </a:p>
          <a:p>
            <a:r>
              <a:rPr lang="ja-JP" altLang="en-US" sz="2400" b="1" dirty="0">
                <a:solidFill>
                  <a:schemeClr val="tx1"/>
                </a:solidFill>
              </a:rPr>
              <a:t>・所得に応じて負担上限額が設定されています</a:t>
            </a:r>
            <a:endParaRPr kumimoji="1" lang="ja-JP" altLang="en-US" sz="2400" b="1" dirty="0">
              <a:solidFill>
                <a:schemeClr val="tx1"/>
              </a:solidFill>
            </a:endParaRPr>
          </a:p>
        </p:txBody>
      </p:sp>
      <p:sp>
        <p:nvSpPr>
          <p:cNvPr id="8" name="テキスト ボックス 7"/>
          <p:cNvSpPr txBox="1"/>
          <p:nvPr/>
        </p:nvSpPr>
        <p:spPr>
          <a:xfrm>
            <a:off x="1403648" y="3222862"/>
            <a:ext cx="5895506" cy="1854354"/>
          </a:xfrm>
          <a:prstGeom prst="rect">
            <a:avLst/>
          </a:prstGeom>
          <a:noFill/>
        </p:spPr>
        <p:txBody>
          <a:bodyPr wrap="square" rtlCol="0">
            <a:spAutoFit/>
          </a:bodyPr>
          <a:lstStyle/>
          <a:p>
            <a:pPr>
              <a:lnSpc>
                <a:spcPct val="150000"/>
              </a:lnSpc>
            </a:pPr>
            <a:r>
              <a:rPr lang="ja-JP" altLang="en-US" sz="2000" b="1" dirty="0"/>
              <a:t>●市町村民税非課税世帯　　：０円</a:t>
            </a:r>
            <a:endParaRPr lang="en-US" altLang="ja-JP" sz="2000" b="1" dirty="0"/>
          </a:p>
          <a:p>
            <a:pPr>
              <a:lnSpc>
                <a:spcPct val="150000"/>
              </a:lnSpc>
            </a:pPr>
            <a:r>
              <a:rPr kumimoji="1" lang="ja-JP" altLang="en-US" sz="2000" b="1" dirty="0"/>
              <a:t>●市町村民税課税世帯　　　：</a:t>
            </a:r>
            <a:r>
              <a:rPr lang="ja-JP" altLang="en-US" sz="2000" b="1" dirty="0"/>
              <a:t>４６００円</a:t>
            </a:r>
            <a:endParaRPr lang="en-US" altLang="ja-JP" sz="2000" b="1" dirty="0"/>
          </a:p>
          <a:p>
            <a:pPr algn="ctr" defTabSz="1365250">
              <a:lnSpc>
                <a:spcPct val="150000"/>
              </a:lnSpc>
            </a:pPr>
            <a:r>
              <a:rPr lang="ja-JP" altLang="en-US" dirty="0"/>
              <a:t>（収入が概ね８９０万以下の世帯が対象）</a:t>
            </a:r>
            <a:endParaRPr lang="en-US" altLang="ja-JP" dirty="0"/>
          </a:p>
          <a:p>
            <a:pPr>
              <a:lnSpc>
                <a:spcPct val="150000"/>
              </a:lnSpc>
            </a:pPr>
            <a:r>
              <a:rPr kumimoji="1" lang="ja-JP" altLang="en-US" sz="2000" b="1" dirty="0"/>
              <a:t>●上記以外　　　　　　　　：３７</a:t>
            </a:r>
            <a:r>
              <a:rPr kumimoji="1" lang="en-US" altLang="ja-JP" sz="2000" b="1" dirty="0"/>
              <a:t>,</a:t>
            </a:r>
            <a:r>
              <a:rPr kumimoji="1" lang="ja-JP" altLang="en-US" sz="2000" b="1" dirty="0"/>
              <a:t>２００円</a:t>
            </a:r>
            <a:endParaRPr kumimoji="1" lang="en-US" altLang="ja-JP" sz="2000" b="1" dirty="0"/>
          </a:p>
        </p:txBody>
      </p:sp>
      <p:sp>
        <p:nvSpPr>
          <p:cNvPr id="7" name="テキスト ボックス 6">
            <a:extLst>
              <a:ext uri="{FF2B5EF4-FFF2-40B4-BE49-F238E27FC236}">
                <a16:creationId xmlns:a16="http://schemas.microsoft.com/office/drawing/2014/main" id="{F0C0DF7A-31AA-43D1-8EFD-9B75B43A90CD}"/>
              </a:ext>
            </a:extLst>
          </p:cNvPr>
          <p:cNvSpPr txBox="1"/>
          <p:nvPr/>
        </p:nvSpPr>
        <p:spPr>
          <a:xfrm>
            <a:off x="827584" y="5212115"/>
            <a:ext cx="7488832" cy="1015663"/>
          </a:xfrm>
          <a:prstGeom prst="rect">
            <a:avLst/>
          </a:prstGeom>
          <a:noFill/>
        </p:spPr>
        <p:txBody>
          <a:bodyPr wrap="square" rtlCol="0">
            <a:spAutoFit/>
          </a:bodyPr>
          <a:lstStyle/>
          <a:p>
            <a:pPr>
              <a:lnSpc>
                <a:spcPct val="150000"/>
              </a:lnSpc>
            </a:pPr>
            <a:r>
              <a:rPr lang="en-US" altLang="ja-JP" sz="2000" b="1" dirty="0"/>
              <a:t>※</a:t>
            </a:r>
            <a:r>
              <a:rPr lang="ja-JP" altLang="en-US" sz="2000" b="1" dirty="0"/>
              <a:t>未就学年齢の児童に関しては、</a:t>
            </a:r>
            <a:r>
              <a:rPr lang="en-US" altLang="ja-JP" sz="2000" b="1" dirty="0"/>
              <a:t>｢</a:t>
            </a:r>
            <a:r>
              <a:rPr lang="ja-JP" altLang="en-US" sz="2000" b="1" dirty="0"/>
              <a:t>満</a:t>
            </a:r>
            <a:r>
              <a:rPr lang="en-US" altLang="ja-JP" sz="2000" b="1" dirty="0"/>
              <a:t>3</a:t>
            </a:r>
            <a:r>
              <a:rPr lang="ja-JP" altLang="en-US" sz="2000" b="1" dirty="0"/>
              <a:t>歳になって初めての４⽉１⽇から小学校就学まで（３年間）</a:t>
            </a:r>
            <a:r>
              <a:rPr lang="en-US" altLang="ja-JP" sz="2000" b="1" dirty="0"/>
              <a:t>｣</a:t>
            </a:r>
            <a:r>
              <a:rPr lang="ja-JP" altLang="en-US" sz="2000" b="1" dirty="0"/>
              <a:t>は無償化の対象</a:t>
            </a:r>
            <a:endParaRPr lang="en-US" altLang="ja-JP" sz="2000" b="1" dirty="0"/>
          </a:p>
        </p:txBody>
      </p:sp>
    </p:spTree>
    <p:extLst>
      <p:ext uri="{BB962C8B-B14F-4D97-AF65-F5344CB8AC3E}">
        <p14:creationId xmlns:p14="http://schemas.microsoft.com/office/powerpoint/2010/main" val="1842811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kcRDXoMQfONTzwJb86K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KqOkFs8bKiLw6EfVlqk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hrray0PTEqQ8xvXetfI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xfnkYsn3he8iwOdxLkZ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xfnkYsn3he8iwOdxLkZb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yakaプレゼン">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12213</TotalTime>
  <Words>2845</Words>
  <PresentationFormat>画面に合わせる (4:3)</PresentationFormat>
  <Paragraphs>251</Paragraphs>
  <Slides>20</Slides>
  <Notes>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3" baseType="lpstr">
      <vt:lpstr>Meiryo UI</vt:lpstr>
      <vt:lpstr>UD デジタル 教科書体 N-R</vt:lpstr>
      <vt:lpstr>Meiryo</vt:lpstr>
      <vt:lpstr>Meiryo</vt:lpstr>
      <vt:lpstr>游明朝</vt:lpstr>
      <vt:lpstr>arial</vt:lpstr>
      <vt:lpstr>arial</vt:lpstr>
      <vt:lpstr>Calibri</vt:lpstr>
      <vt:lpstr>Quattrocento Sans</vt:lpstr>
      <vt:lpstr>Segoe UI</vt:lpstr>
      <vt:lpstr>Wingdings</vt:lpstr>
      <vt:lpstr>Office Theme</vt:lpstr>
      <vt:lpstr>think-cell スライド</vt:lpstr>
      <vt:lpstr>PowerPoint プレゼンテーション</vt:lpstr>
      <vt:lpstr>PowerPoint プレゼンテーション</vt:lpstr>
      <vt:lpstr>保育所等訪問支援とは？</vt:lpstr>
      <vt:lpstr>保育所等訪問支援の重要性</vt:lpstr>
      <vt:lpstr>PowerPoint プレゼンテーション</vt:lpstr>
      <vt:lpstr>PowerPoint プレゼンテーション</vt:lpstr>
      <vt:lpstr>PowerPoint プレゼンテーション</vt:lpstr>
      <vt:lpstr>PowerPoint プレゼンテーション</vt:lpstr>
      <vt:lpstr>利用者負担額について</vt:lpstr>
      <vt:lpstr>PowerPoint プレゼンテーション</vt:lpstr>
      <vt:lpstr>訪問支援にかける想い 支援員が心掛けていること</vt:lpstr>
      <vt:lpstr>訪問支援にかける想い 支援員が心掛けていること</vt:lpstr>
      <vt:lpstr>PowerPoint プレゼンテーション</vt:lpstr>
      <vt:lpstr>PowerPoint プレゼンテーション</vt:lpstr>
      <vt:lpstr>PowerPoint プレゼンテーション</vt:lpstr>
      <vt:lpstr>PowerPoint プレゼンテーション</vt:lpstr>
      <vt:lpstr>計画相談について</vt:lpstr>
      <vt:lpstr>西宮市の 計画相談支援事業・障害児相談支援事業</vt:lpstr>
      <vt:lpstr>本人中心支援会議とは</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2021-08-10T07:07:16Z</cp:lastPrinted>
  <dcterms:created xsi:type="dcterms:W3CDTF">2018-06-04T12:31:10Z</dcterms:created>
  <dcterms:modified xsi:type="dcterms:W3CDTF">2026-02-27T01:31:14Z</dcterms:modified>
</cp:coreProperties>
</file>