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0" r:id="rId1"/>
  </p:sldMasterIdLst>
  <p:notesMasterIdLst>
    <p:notesMasterId r:id="rId24"/>
  </p:notesMasterIdLst>
  <p:handoutMasterIdLst>
    <p:handoutMasterId r:id="rId25"/>
  </p:handoutMasterIdLst>
  <p:sldIdLst>
    <p:sldId id="257" r:id="rId2"/>
    <p:sldId id="341" r:id="rId3"/>
    <p:sldId id="333" r:id="rId4"/>
    <p:sldId id="342" r:id="rId5"/>
    <p:sldId id="334" r:id="rId6"/>
    <p:sldId id="344" r:id="rId7"/>
    <p:sldId id="343" r:id="rId8"/>
    <p:sldId id="332" r:id="rId9"/>
    <p:sldId id="335" r:id="rId10"/>
    <p:sldId id="345" r:id="rId11"/>
    <p:sldId id="336" r:id="rId12"/>
    <p:sldId id="340" r:id="rId13"/>
    <p:sldId id="346" r:id="rId14"/>
    <p:sldId id="347" r:id="rId15"/>
    <p:sldId id="337" r:id="rId16"/>
    <p:sldId id="338" r:id="rId17"/>
    <p:sldId id="339" r:id="rId18"/>
    <p:sldId id="348" r:id="rId19"/>
    <p:sldId id="349" r:id="rId20"/>
    <p:sldId id="351" r:id="rId21"/>
    <p:sldId id="352" r:id="rId22"/>
    <p:sldId id="353" r:id="rId23"/>
  </p:sldIdLst>
  <p:sldSz cx="9906000" cy="6858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CB2906A1-66DE-4734-B377-DB624D952BD1}">
          <p14:sldIdLst>
            <p14:sldId id="257"/>
            <p14:sldId id="341"/>
            <p14:sldId id="333"/>
            <p14:sldId id="342"/>
            <p14:sldId id="334"/>
            <p14:sldId id="344"/>
            <p14:sldId id="343"/>
            <p14:sldId id="332"/>
            <p14:sldId id="335"/>
            <p14:sldId id="345"/>
            <p14:sldId id="336"/>
            <p14:sldId id="340"/>
            <p14:sldId id="346"/>
            <p14:sldId id="347"/>
            <p14:sldId id="337"/>
            <p14:sldId id="338"/>
            <p14:sldId id="339"/>
            <p14:sldId id="348"/>
            <p14:sldId id="349"/>
            <p14:sldId id="351"/>
            <p14:sldId id="352"/>
            <p14:sldId id="35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14" autoAdjust="0"/>
    <p:restoredTop sz="72120" autoAdjust="0"/>
  </p:normalViewPr>
  <p:slideViewPr>
    <p:cSldViewPr snapToGrid="0">
      <p:cViewPr varScale="1">
        <p:scale>
          <a:sx n="79" d="100"/>
          <a:sy n="79" d="100"/>
        </p:scale>
        <p:origin x="250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5659" cy="498056"/>
          </a:xfrm>
          <a:prstGeom prst="rect">
            <a:avLst/>
          </a:prstGeom>
        </p:spPr>
        <p:txBody>
          <a:bodyPr vert="horz" lIns="91432" tIns="45716" rIns="91432" bIns="4571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4" y="1"/>
            <a:ext cx="2945659" cy="498056"/>
          </a:xfrm>
          <a:prstGeom prst="rect">
            <a:avLst/>
          </a:prstGeom>
        </p:spPr>
        <p:txBody>
          <a:bodyPr vert="horz" lIns="91432" tIns="45716" rIns="91432" bIns="45716" rtlCol="0"/>
          <a:lstStyle>
            <a:lvl1pPr algn="r">
              <a:defRPr sz="1200"/>
            </a:lvl1pPr>
          </a:lstStyle>
          <a:p>
            <a:fld id="{A2EBF265-09E4-49D8-88E2-6FC1701CA6FE}" type="datetimeFigureOut">
              <a:rPr kumimoji="1" lang="ja-JP" altLang="en-US" smtClean="0"/>
              <a:t>2026/3/6</a:t>
            </a:fld>
            <a:endParaRPr kumimoji="1" lang="ja-JP" altLang="en-US"/>
          </a:p>
        </p:txBody>
      </p:sp>
      <p:sp>
        <p:nvSpPr>
          <p:cNvPr id="4" name="フッター プレースホルダー 3"/>
          <p:cNvSpPr>
            <a:spLocks noGrp="1"/>
          </p:cNvSpPr>
          <p:nvPr>
            <p:ph type="ftr" sz="quarter" idx="2"/>
          </p:nvPr>
        </p:nvSpPr>
        <p:spPr>
          <a:xfrm>
            <a:off x="1" y="9428585"/>
            <a:ext cx="2945659" cy="498055"/>
          </a:xfrm>
          <a:prstGeom prst="rect">
            <a:avLst/>
          </a:prstGeom>
        </p:spPr>
        <p:txBody>
          <a:bodyPr vert="horz" lIns="91432" tIns="45716" rIns="91432" bIns="4571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4" y="9428585"/>
            <a:ext cx="2945659" cy="498055"/>
          </a:xfrm>
          <a:prstGeom prst="rect">
            <a:avLst/>
          </a:prstGeom>
        </p:spPr>
        <p:txBody>
          <a:bodyPr vert="horz" lIns="91432" tIns="45716" rIns="91432" bIns="45716" rtlCol="0" anchor="b"/>
          <a:lstStyle>
            <a:lvl1pPr algn="r">
              <a:defRPr sz="1200"/>
            </a:lvl1pPr>
          </a:lstStyle>
          <a:p>
            <a:fld id="{031E36A2-6DA0-414F-83F3-2ABEA876789F}" type="slidenum">
              <a:rPr kumimoji="1" lang="ja-JP" altLang="en-US" smtClean="0"/>
              <a:t>‹#›</a:t>
            </a:fld>
            <a:endParaRPr kumimoji="1" lang="ja-JP" altLang="en-US"/>
          </a:p>
        </p:txBody>
      </p:sp>
    </p:spTree>
    <p:extLst>
      <p:ext uri="{BB962C8B-B14F-4D97-AF65-F5344CB8AC3E}">
        <p14:creationId xmlns:p14="http://schemas.microsoft.com/office/powerpoint/2010/main" val="3511609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870236AE-4A53-4C85-B718-205E3B17E95C}" type="datetimeFigureOut">
              <a:rPr kumimoji="1" lang="ja-JP" altLang="en-US" smtClean="0"/>
              <a:t>2026/3/6</a:t>
            </a:fld>
            <a:endParaRPr kumimoji="1" lang="ja-JP" altLang="en-US"/>
          </a:p>
        </p:txBody>
      </p:sp>
      <p:sp>
        <p:nvSpPr>
          <p:cNvPr id="4" name="スライド イメージ プレースホルダー 3"/>
          <p:cNvSpPr>
            <a:spLocks noGrp="1" noRot="1" noChangeAspect="1"/>
          </p:cNvSpPr>
          <p:nvPr>
            <p:ph type="sldImg" idx="2"/>
          </p:nvPr>
        </p:nvSpPr>
        <p:spPr>
          <a:xfrm>
            <a:off x="979488" y="1241425"/>
            <a:ext cx="483870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505FFF28-D5F3-441E-BE2E-813F3E5501AD}" type="slidenum">
              <a:rPr kumimoji="1" lang="ja-JP" altLang="en-US" smtClean="0"/>
              <a:t>‹#›</a:t>
            </a:fld>
            <a:endParaRPr kumimoji="1" lang="ja-JP" altLang="en-US"/>
          </a:p>
        </p:txBody>
      </p:sp>
    </p:spTree>
    <p:extLst>
      <p:ext uri="{BB962C8B-B14F-4D97-AF65-F5344CB8AC3E}">
        <p14:creationId xmlns:p14="http://schemas.microsoft.com/office/powerpoint/2010/main" val="168343184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社会福祉施設、福祉サービス事業所向け感染対策について保健所保健予防課、感染症予防チームより説明いたします。</a:t>
            </a:r>
            <a:endParaRPr kumimoji="1" lang="en-US" altLang="ja-JP" dirty="0"/>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1</a:t>
            </a:fld>
            <a:endParaRPr kumimoji="1" lang="ja-JP" altLang="en-US"/>
          </a:p>
        </p:txBody>
      </p:sp>
    </p:spTree>
    <p:extLst>
      <p:ext uri="{BB962C8B-B14F-4D97-AF65-F5344CB8AC3E}">
        <p14:creationId xmlns:p14="http://schemas.microsoft.com/office/powerpoint/2010/main" val="3397297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次に個人防護具、</a:t>
            </a:r>
            <a:r>
              <a:rPr kumimoji="1" lang="en-US" altLang="ja-JP" dirty="0"/>
              <a:t>PPE</a:t>
            </a:r>
            <a:r>
              <a:rPr kumimoji="1" lang="ja-JP" altLang="en-US" dirty="0"/>
              <a:t>の着脱について説明します。</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10</a:t>
            </a:fld>
            <a:endParaRPr kumimoji="1" lang="ja-JP" altLang="en-US"/>
          </a:p>
        </p:txBody>
      </p:sp>
    </p:spTree>
    <p:extLst>
      <p:ext uri="{BB962C8B-B14F-4D97-AF65-F5344CB8AC3E}">
        <p14:creationId xmlns:p14="http://schemas.microsoft.com/office/powerpoint/2010/main" val="3107133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利用者さんのケアをする際や感染症にかかった利用者さんの対応をする際には個人防護具を着用し、感染対策をとっているという施設や事業所さんも多いと思います。</a:t>
            </a:r>
            <a:endParaRPr kumimoji="1" lang="en-US" altLang="ja-JP" dirty="0"/>
          </a:p>
          <a:p>
            <a:r>
              <a:rPr kumimoji="1" lang="ja-JP" altLang="en-US" dirty="0"/>
              <a:t>個人防護具の着用は菌やウイルスを持ち込まない、もらわないために、感染対策をするうえでとても重要です。</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11</a:t>
            </a:fld>
            <a:endParaRPr kumimoji="1" lang="ja-JP" altLang="en-US"/>
          </a:p>
        </p:txBody>
      </p:sp>
    </p:spTree>
    <p:extLst>
      <p:ext uri="{BB962C8B-B14F-4D97-AF65-F5344CB8AC3E}">
        <p14:creationId xmlns:p14="http://schemas.microsoft.com/office/powerpoint/2010/main" val="104708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ただし、１つ１つの個人防護具を着用する目的を理解して着用していますでしょうか？？いま１度確認してください。</a:t>
            </a:r>
            <a:endParaRPr kumimoji="1" lang="en-US" altLang="ja-JP" dirty="0"/>
          </a:p>
          <a:p>
            <a:r>
              <a:rPr kumimoji="1" lang="ja-JP" altLang="en-US" dirty="0"/>
              <a:t>ゴーグルやフェイスシールドは飛沫感染対策として、用いられているものです。</a:t>
            </a:r>
            <a:endParaRPr kumimoji="1" lang="en-US" altLang="ja-JP" dirty="0"/>
          </a:p>
          <a:p>
            <a:r>
              <a:rPr kumimoji="1" lang="ja-JP" altLang="en-US" dirty="0"/>
              <a:t>マスクも同じく飛沫が鼻や口の粘膜から入るのを防ぐ目的があります。</a:t>
            </a:r>
            <a:r>
              <a:rPr kumimoji="1" lang="en-US" altLang="ja-JP" dirty="0"/>
              <a:t>N95</a:t>
            </a:r>
            <a:r>
              <a:rPr kumimoji="1" lang="ja-JP" altLang="en-US" dirty="0"/>
              <a:t>マスクは空気感染対策用のマスクとして用いられます。</a:t>
            </a:r>
            <a:endParaRPr kumimoji="1" lang="en-US" altLang="ja-JP" dirty="0"/>
          </a:p>
          <a:p>
            <a:r>
              <a:rPr kumimoji="1" lang="ja-JP" altLang="en-US" dirty="0"/>
              <a:t>手袋は体液や血液からの感染、接触飛沫感染を防ぎ、職員と利用者さんをそれぞれ守る役割があります。そのため利用者さん１人１人に対して交換が必要です。</a:t>
            </a:r>
            <a:endParaRPr kumimoji="1" lang="en-US" altLang="ja-JP" dirty="0"/>
          </a:p>
          <a:p>
            <a:r>
              <a:rPr kumimoji="1" lang="ja-JP" altLang="en-US" dirty="0"/>
              <a:t>ガウンエプロンは体液などから職員への感染を防ぎます。</a:t>
            </a:r>
            <a:endParaRPr kumimoji="1" lang="en-US" altLang="ja-JP" dirty="0"/>
          </a:p>
          <a:p>
            <a:r>
              <a:rPr kumimoji="1" lang="ja-JP" altLang="en-US" dirty="0"/>
              <a:t>これらの防護具の使用目的を確認し、必要な防護具を適切に選択し、着用しましょう。</a:t>
            </a:r>
            <a:endParaRPr kumimoji="1" lang="en-US" altLang="ja-JP" dirty="0"/>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12</a:t>
            </a:fld>
            <a:endParaRPr kumimoji="1" lang="ja-JP" altLang="en-US"/>
          </a:p>
        </p:txBody>
      </p:sp>
    </p:spTree>
    <p:extLst>
      <p:ext uri="{BB962C8B-B14F-4D97-AF65-F5344CB8AC3E}">
        <p14:creationId xmlns:p14="http://schemas.microsoft.com/office/powerpoint/2010/main" val="1557585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また個人防護具は着るときよりも脱ぐときが重要です。脱ぐときに感染のリスクが最も高くなるからです。</a:t>
            </a:r>
            <a:endParaRPr kumimoji="1" lang="en-US" altLang="ja-JP" dirty="0"/>
          </a:p>
          <a:p>
            <a:r>
              <a:rPr kumimoji="1" lang="ja-JP" altLang="en-US" dirty="0"/>
              <a:t>脱衣の手順は図の通りですが、脱ぐときのポイントは３つです。</a:t>
            </a:r>
            <a:endParaRPr kumimoji="1" lang="en-US" altLang="ja-JP" dirty="0"/>
          </a:p>
          <a:p>
            <a:r>
              <a:rPr kumimoji="1" lang="ja-JP" altLang="en-US" dirty="0"/>
              <a:t>１つめは汚れている順に脱ぎます。図の通り、１番汚れている手袋を外し、ゴーグル・フェイスシールド、ガウン・エプロン→マスクの順です。</a:t>
            </a:r>
            <a:endParaRPr kumimoji="1" lang="en-US" altLang="ja-JP" dirty="0"/>
          </a:p>
          <a:p>
            <a:r>
              <a:rPr kumimoji="1" lang="ja-JP" altLang="en-US" dirty="0"/>
              <a:t>２つめは手で顔周りを触らない。人は癖で無意識に顔や髪の毛を触ることが多いので、ケア中はもちろん、脱衣の際に意識する必要があります。</a:t>
            </a:r>
            <a:endParaRPr kumimoji="1" lang="en-US" altLang="ja-JP" dirty="0"/>
          </a:p>
          <a:p>
            <a:r>
              <a:rPr kumimoji="1" lang="ja-JP" altLang="en-US" dirty="0"/>
              <a:t>３つめは脱いだ個人防護具は蓋つきごみ箱に入れることで、個人防護具からの菌やウイルスの飛散を防ぎます。その後手指衛生、可能であれば手洗いを行います。</a:t>
            </a:r>
            <a:endParaRPr kumimoji="1" lang="en-US" altLang="ja-JP" dirty="0"/>
          </a:p>
          <a:p>
            <a:r>
              <a:rPr kumimoji="1" lang="ja-JP" altLang="en-US" dirty="0"/>
              <a:t>以上、脱衣の際には必ず意識しましょう。</a:t>
            </a:r>
            <a:endParaRPr kumimoji="1" lang="en-US" altLang="ja-JP" dirty="0"/>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13</a:t>
            </a:fld>
            <a:endParaRPr kumimoji="1" lang="ja-JP" altLang="en-US"/>
          </a:p>
        </p:txBody>
      </p:sp>
    </p:spTree>
    <p:extLst>
      <p:ext uri="{BB962C8B-B14F-4D97-AF65-F5344CB8AC3E}">
        <p14:creationId xmlns:p14="http://schemas.microsoft.com/office/powerpoint/2010/main" val="3798861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次に環境衛生です。</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14</a:t>
            </a:fld>
            <a:endParaRPr kumimoji="1" lang="ja-JP" altLang="en-US"/>
          </a:p>
        </p:txBody>
      </p:sp>
    </p:spTree>
    <p:extLst>
      <p:ext uri="{BB962C8B-B14F-4D97-AF65-F5344CB8AC3E}">
        <p14:creationId xmlns:p14="http://schemas.microsoft.com/office/powerpoint/2010/main" val="2939240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施設や事業所内の消毒や換気を毎日定時で行っているところも多いと思います。</a:t>
            </a:r>
            <a:endParaRPr kumimoji="1" lang="en-US" altLang="ja-JP" dirty="0"/>
          </a:p>
          <a:p>
            <a:r>
              <a:rPr kumimoji="1" lang="ja-JP" altLang="en-US" dirty="0"/>
              <a:t>環境消毒や換気は菌やウイルスを減らすために重要な感染対策です。</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15</a:t>
            </a:fld>
            <a:endParaRPr kumimoji="1" lang="ja-JP" altLang="en-US"/>
          </a:p>
        </p:txBody>
      </p:sp>
    </p:spTree>
    <p:extLst>
      <p:ext uri="{BB962C8B-B14F-4D97-AF65-F5344CB8AC3E}">
        <p14:creationId xmlns:p14="http://schemas.microsoft.com/office/powerpoint/2010/main" val="823943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ただし、消毒の仕方にも注意が必要です。</a:t>
            </a:r>
            <a:endParaRPr kumimoji="1" lang="en-US" altLang="ja-JP" dirty="0"/>
          </a:p>
          <a:p>
            <a:r>
              <a:rPr kumimoji="1" lang="ja-JP" altLang="en-US" dirty="0"/>
              <a:t>物や場所に直接アルコール消毒液のスプレーをかけて消毒していませんか？？スプレーで吹きかけることが菌やウイルスを飛散させる原因になることもあります。</a:t>
            </a:r>
            <a:endParaRPr kumimoji="1" lang="en-US" altLang="ja-JP" dirty="0"/>
          </a:p>
          <a:p>
            <a:r>
              <a:rPr kumimoji="1" lang="ja-JP" altLang="en-US" dirty="0"/>
              <a:t>消毒の際は、不織布やペーパータオルなどに消毒液を染み込ませたもので消毒しましょう。</a:t>
            </a:r>
            <a:endParaRPr kumimoji="1" lang="en-US" altLang="ja-JP" dirty="0"/>
          </a:p>
          <a:p>
            <a:r>
              <a:rPr kumimoji="1" lang="ja-JP" altLang="en-US" dirty="0"/>
              <a:t>また、アルコール消毒液が効きにくい菌やウイルスもあります。その場合は塩素系漂白剤の次亜塩素酸ナトリウム水溶液を薄めた消毒液や熱水で消毒を行うことも１つです。</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16</a:t>
            </a:fld>
            <a:endParaRPr kumimoji="1" lang="ja-JP" altLang="en-US"/>
          </a:p>
        </p:txBody>
      </p:sp>
    </p:spTree>
    <p:extLst>
      <p:ext uri="{BB962C8B-B14F-4D97-AF65-F5344CB8AC3E}">
        <p14:creationId xmlns:p14="http://schemas.microsoft.com/office/powerpoint/2010/main" val="2929095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次に換気です。夏場や冬場など気温に関わらず換気はできていますか？？</a:t>
            </a:r>
            <a:endParaRPr kumimoji="1" lang="en-US" altLang="ja-JP" dirty="0"/>
          </a:p>
          <a:p>
            <a:r>
              <a:rPr kumimoji="1" lang="ja-JP" altLang="en-US" dirty="0"/>
              <a:t>換気をすることで、外気と中の空気を入れ替え、菌やウイルスを減らすことが可能です。</a:t>
            </a:r>
            <a:endParaRPr kumimoji="1" lang="en-US" altLang="ja-JP" dirty="0"/>
          </a:p>
          <a:p>
            <a:r>
              <a:rPr kumimoji="1" lang="ja-JP" altLang="en-US" dirty="0"/>
              <a:t>理想は二方向の窓や換気扇を使って空気の入れ替えを行うことですが、暑い寒いのを利用者さんが嫌がるため、十分に換気が行えないという声をよく耳にします。</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17</a:t>
            </a:fld>
            <a:endParaRPr kumimoji="1" lang="ja-JP" altLang="en-US"/>
          </a:p>
        </p:txBody>
      </p:sp>
    </p:spTree>
    <p:extLst>
      <p:ext uri="{BB962C8B-B14F-4D97-AF65-F5344CB8AC3E}">
        <p14:creationId xmlns:p14="http://schemas.microsoft.com/office/powerpoint/2010/main" val="234814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ある施設に訪問した際に、その施設では１日２回定時で館内放送で換気の呼びかけを行っていました。</a:t>
            </a:r>
            <a:endParaRPr kumimoji="1" lang="en-US" altLang="ja-JP" dirty="0"/>
          </a:p>
          <a:p>
            <a:r>
              <a:rPr kumimoji="1" lang="ja-JP" altLang="en-US" dirty="0"/>
              <a:t>館内放送を合図に職員さんは共有スペース、利用者の居室の窓を開け、その間利用者さんにも換気に協力してもらえるよう呼びかけをしていました。</a:t>
            </a:r>
            <a:endParaRPr kumimoji="1" lang="en-US" altLang="ja-JP" dirty="0"/>
          </a:p>
          <a:p>
            <a:r>
              <a:rPr kumimoji="1" lang="ja-JP" altLang="en-US" dirty="0"/>
              <a:t>とても良い取組ですので、紹介させていただきました。</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18</a:t>
            </a:fld>
            <a:endParaRPr kumimoji="1" lang="ja-JP" altLang="en-US"/>
          </a:p>
        </p:txBody>
      </p:sp>
    </p:spTree>
    <p:extLst>
      <p:ext uri="{BB962C8B-B14F-4D97-AF65-F5344CB8AC3E}">
        <p14:creationId xmlns:p14="http://schemas.microsoft.com/office/powerpoint/2010/main" val="3088377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西宮市保健所では、感染症に関する様々な取組を行っています。</a:t>
            </a:r>
            <a:endParaRPr kumimoji="1" lang="en-US" altLang="ja-JP" dirty="0"/>
          </a:p>
          <a:p>
            <a:r>
              <a:rPr kumimoji="1" lang="ja-JP" altLang="en-US" dirty="0"/>
              <a:t>感染症発生動向調査では、市内の医療機関から報告があった感染症について調査分析を行い、情報提供を行っています。</a:t>
            </a:r>
            <a:endParaRPr kumimoji="1" lang="en-US" altLang="ja-JP" dirty="0"/>
          </a:p>
          <a:p>
            <a:r>
              <a:rPr kumimoji="1" lang="ja-JP" altLang="en-US" dirty="0"/>
              <a:t>現在流行している感染症の状況などホームページで是非ご確認ください。</a:t>
            </a:r>
            <a:endParaRPr kumimoji="1" lang="en-US" altLang="ja-JP" dirty="0"/>
          </a:p>
          <a:p>
            <a:r>
              <a:rPr kumimoji="1" lang="ja-JP" altLang="en-US" dirty="0"/>
              <a:t>また職員さん向けの感染対策研修を施設や事業所さんの要望にあわせて実施しています。お気軽にご相談ください。</a:t>
            </a:r>
            <a:endParaRPr kumimoji="1" lang="en-US" altLang="ja-JP" dirty="0"/>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19</a:t>
            </a:fld>
            <a:endParaRPr kumimoji="1" lang="ja-JP" altLang="en-US"/>
          </a:p>
        </p:txBody>
      </p:sp>
    </p:spTree>
    <p:extLst>
      <p:ext uri="{BB962C8B-B14F-4D97-AF65-F5344CB8AC3E}">
        <p14:creationId xmlns:p14="http://schemas.microsoft.com/office/powerpoint/2010/main" val="1740670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まずは手指衛生についてです。</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2</a:t>
            </a:fld>
            <a:endParaRPr kumimoji="1" lang="ja-JP" altLang="en-US"/>
          </a:p>
        </p:txBody>
      </p:sp>
    </p:spTree>
    <p:extLst>
      <p:ext uri="{BB962C8B-B14F-4D97-AF65-F5344CB8AC3E}">
        <p14:creationId xmlns:p14="http://schemas.microsoft.com/office/powerpoint/2010/main" val="1758335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また職員研修用に手洗いチェッカーの貸出も行っています。</a:t>
            </a:r>
            <a:endParaRPr kumimoji="1" lang="en-US" altLang="ja-JP" dirty="0"/>
          </a:p>
          <a:p>
            <a:r>
              <a:rPr kumimoji="1" lang="ja-JP" altLang="en-US" dirty="0"/>
              <a:t>手指衛生は感染対策を行う上で最も重要です。洗い残しを目で見て、自身の感染対策に生かしてもらえるよう是非ご活用ください。</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20</a:t>
            </a:fld>
            <a:endParaRPr kumimoji="1" lang="ja-JP" altLang="en-US"/>
          </a:p>
        </p:txBody>
      </p:sp>
    </p:spTree>
    <p:extLst>
      <p:ext uri="{BB962C8B-B14F-4D97-AF65-F5344CB8AC3E}">
        <p14:creationId xmlns:p14="http://schemas.microsoft.com/office/powerpoint/2010/main" val="753664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社会福施設等で感染症の集団発生があった場合は保健所へ報告をしていただく必要があります。</a:t>
            </a:r>
            <a:endParaRPr kumimoji="1" lang="en-US" altLang="ja-JP" dirty="0"/>
          </a:p>
          <a:p>
            <a:r>
              <a:rPr kumimoji="1" lang="ja-JP" altLang="en-US" dirty="0"/>
              <a:t>報告基準は記載の通りです。報告様式はホームページに掲載していますのでご活用ください。</a:t>
            </a:r>
            <a:endParaRPr kumimoji="1" lang="en-US" altLang="ja-JP" dirty="0"/>
          </a:p>
          <a:p>
            <a:r>
              <a:rPr kumimoji="1" lang="ja-JP" altLang="en-US" dirty="0"/>
              <a:t>また、報告基準を満たしていない場合でも、感染対策について相談がある場合など、お気軽にご連絡ください。</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21</a:t>
            </a:fld>
            <a:endParaRPr kumimoji="1" lang="ja-JP" altLang="en-US"/>
          </a:p>
        </p:txBody>
      </p:sp>
    </p:spTree>
    <p:extLst>
      <p:ext uri="{BB962C8B-B14F-4D97-AF65-F5344CB8AC3E}">
        <p14:creationId xmlns:p14="http://schemas.microsoft.com/office/powerpoint/2010/main" val="1757906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最後に結核定期健康診断についてです。</a:t>
            </a:r>
            <a:endParaRPr kumimoji="1" lang="en-US" altLang="ja-JP" dirty="0"/>
          </a:p>
          <a:p>
            <a:r>
              <a:rPr kumimoji="1" lang="ja-JP" altLang="en-US" dirty="0"/>
              <a:t>感染症法第５３条の２に基づき、記載のある事業者及び施設長には年に１回の結核の健康診断を行うことが義務付けられています。</a:t>
            </a:r>
            <a:endParaRPr kumimoji="1" lang="en-US" altLang="ja-JP" dirty="0"/>
          </a:p>
          <a:p>
            <a:r>
              <a:rPr kumimoji="1" lang="ja-JP" altLang="en-US" dirty="0"/>
              <a:t>また、感染症法その他施行令においては、６５歳以上の方全員、年に１回の結核検診、胸部レントゲン検査が義務付けられています。</a:t>
            </a:r>
            <a:endParaRPr kumimoji="1" lang="en-US" altLang="ja-JP" dirty="0"/>
          </a:p>
          <a:p>
            <a:r>
              <a:rPr kumimoji="1" lang="ja-JP" altLang="en-US" dirty="0"/>
              <a:t>結核の患者さんの多くが高齢者です。利用者や対象者の健診の受診の有無の確認や受診勧奨にご協力をお願いします。</a:t>
            </a:r>
            <a:endParaRPr kumimoji="1" lang="en-US" altLang="ja-JP" dirty="0"/>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22</a:t>
            </a:fld>
            <a:endParaRPr kumimoji="1" lang="ja-JP" altLang="en-US"/>
          </a:p>
        </p:txBody>
      </p:sp>
    </p:spTree>
    <p:extLst>
      <p:ext uri="{BB962C8B-B14F-4D97-AF65-F5344CB8AC3E}">
        <p14:creationId xmlns:p14="http://schemas.microsoft.com/office/powerpoint/2010/main" val="3924086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社会福祉施設や福祉サービス事業所では職員や利用者さんの手指衛生でアルコール消毒を行っておられる事業所が多くあると思います。</a:t>
            </a:r>
            <a:endParaRPr kumimoji="1" lang="en-US" altLang="ja-JP" dirty="0"/>
          </a:p>
          <a:p>
            <a:r>
              <a:rPr kumimoji="1" lang="ja-JP" altLang="en-US" dirty="0"/>
              <a:t>手指衛生を考えるうえで、アルコール消毒を行うことはとても重要です。</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3</a:t>
            </a:fld>
            <a:endParaRPr kumimoji="1" lang="ja-JP" altLang="en-US"/>
          </a:p>
        </p:txBody>
      </p:sp>
    </p:spTree>
    <p:extLst>
      <p:ext uri="{BB962C8B-B14F-4D97-AF65-F5344CB8AC3E}">
        <p14:creationId xmlns:p14="http://schemas.microsoft.com/office/powerpoint/2010/main" val="1430278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ただ、使用しているアルコール消毒液に消費期限や開封日の記載がなかったりしませんか？？アルコールは揮発性のため、開封してから６か月が消費期限です。</a:t>
            </a:r>
            <a:endParaRPr kumimoji="1" lang="en-US" altLang="ja-JP" dirty="0"/>
          </a:p>
          <a:p>
            <a:r>
              <a:rPr kumimoji="1" lang="ja-JP" altLang="en-US" dirty="0"/>
              <a:t>また、消毒する際にポンプを下まで押し切らずに、途中で止めて消毒していませんか？？アルコール消毒の有効使用量はポンプを下まで押し切った量ですので、しっかり出し切って消毒しましょう。</a:t>
            </a:r>
            <a:endParaRPr kumimoji="1" lang="en-US" altLang="ja-JP" dirty="0"/>
          </a:p>
          <a:p>
            <a:r>
              <a:rPr kumimoji="1" lang="ja-JP" altLang="en-US" dirty="0"/>
              <a:t>また消毒液で消毒した後乾燥させずに、次の行動に移っていませんか？？消毒液を乾燥させ、手に擦りこむことで、消毒効果が得られます。３０秒程度は手指に擦りこみましょう。</a:t>
            </a:r>
            <a:endParaRPr kumimoji="1" lang="en-US" altLang="ja-JP" dirty="0"/>
          </a:p>
          <a:p>
            <a:r>
              <a:rPr kumimoji="1" lang="ja-JP" altLang="en-US" dirty="0"/>
              <a:t>アルコール消毒液の濃度は７０％以上が望ましいと言われています。使用している消毒液をチェックしてみてください。</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4</a:t>
            </a:fld>
            <a:endParaRPr kumimoji="1" lang="ja-JP" altLang="en-US"/>
          </a:p>
        </p:txBody>
      </p:sp>
    </p:spTree>
    <p:extLst>
      <p:ext uri="{BB962C8B-B14F-4D97-AF65-F5344CB8AC3E}">
        <p14:creationId xmlns:p14="http://schemas.microsoft.com/office/powerpoint/2010/main" val="494801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正しいアルコール消毒手順をご存じですか？？初めに両手の指先から消毒し、手の平、手の甲、指と指の間、親指の付け根、手首と擦りこむことが有効です。</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5</a:t>
            </a:fld>
            <a:endParaRPr kumimoji="1" lang="ja-JP" altLang="en-US"/>
          </a:p>
        </p:txBody>
      </p:sp>
    </p:spTree>
    <p:extLst>
      <p:ext uri="{BB962C8B-B14F-4D97-AF65-F5344CB8AC3E}">
        <p14:creationId xmlns:p14="http://schemas.microsoft.com/office/powerpoint/2010/main" val="1589881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アルコール消毒が有効でない場合もあることをご存じですか？？</a:t>
            </a:r>
            <a:endParaRPr kumimoji="1" lang="en-US" altLang="ja-JP" dirty="0"/>
          </a:p>
          <a:p>
            <a:r>
              <a:rPr kumimoji="1" lang="ja-JP" altLang="en-US" dirty="0"/>
              <a:t>ノロウイルやロタウイルスといったウイルス性胃腸炎、いわゆる感染性胃腸炎ではアルコールが効きにくい場合があります。</a:t>
            </a:r>
            <a:endParaRPr kumimoji="1" lang="en-US" altLang="ja-JP" dirty="0"/>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6</a:t>
            </a:fld>
            <a:endParaRPr kumimoji="1" lang="ja-JP" altLang="en-US"/>
          </a:p>
        </p:txBody>
      </p:sp>
    </p:spTree>
    <p:extLst>
      <p:ext uri="{BB962C8B-B14F-4D97-AF65-F5344CB8AC3E}">
        <p14:creationId xmlns:p14="http://schemas.microsoft.com/office/powerpoint/2010/main" val="1360698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そんな時には手洗いが有効です。流水による手洗いによって目に見えた汚れや目に見えない細菌やウイルスを除去することができます。</a:t>
            </a:r>
            <a:endParaRPr kumimoji="1" lang="en-US" altLang="ja-JP" dirty="0"/>
          </a:p>
          <a:p>
            <a:r>
              <a:rPr kumimoji="1" lang="ja-JP" altLang="en-US" dirty="0"/>
              <a:t>正しい手洗いの仕方は図の通りです。石鹸をよく泡立てて、手の平や手の甲、しわやひだもよく洗います。次に指先や爪の間、指と指の間、親指をねじりながら洗って、手首を洗います。</a:t>
            </a:r>
            <a:endParaRPr kumimoji="1" lang="en-US" altLang="ja-JP" dirty="0"/>
          </a:p>
          <a:p>
            <a:r>
              <a:rPr kumimoji="1" lang="ja-JP" altLang="en-US" dirty="0"/>
              <a:t>最後に流水で石鹸を洗い流し、ペーパーでしっかり水分をふき取ります。</a:t>
            </a:r>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7</a:t>
            </a:fld>
            <a:endParaRPr kumimoji="1" lang="ja-JP" altLang="en-US"/>
          </a:p>
        </p:txBody>
      </p:sp>
    </p:spTree>
    <p:extLst>
      <p:ext uri="{BB962C8B-B14F-4D97-AF65-F5344CB8AC3E}">
        <p14:creationId xmlns:p14="http://schemas.microsoft.com/office/powerpoint/2010/main" val="2074416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洗い残しの多い部分の図です。指先、爪と爪の間、親指回りや手のしわやひだ、手首などに洗い残しが多くなります。意識して洗うよう心がけましょう。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505FFF28-D5F3-441E-BE2E-813F3E5501AD}" type="slidenum">
              <a:rPr kumimoji="1" lang="ja-JP" altLang="en-US" smtClean="0"/>
              <a:t>8</a:t>
            </a:fld>
            <a:endParaRPr kumimoji="1" lang="ja-JP" altLang="en-US"/>
          </a:p>
        </p:txBody>
      </p:sp>
    </p:spTree>
    <p:extLst>
      <p:ext uri="{BB962C8B-B14F-4D97-AF65-F5344CB8AC3E}">
        <p14:creationId xmlns:p14="http://schemas.microsoft.com/office/powerpoint/2010/main" val="3149071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では手指衛生を行うタイミングはいつでしょうか。</a:t>
            </a:r>
            <a:endParaRPr kumimoji="1" lang="en-US" altLang="ja-JP" dirty="0"/>
          </a:p>
          <a:p>
            <a:r>
              <a:rPr kumimoji="1" lang="ja-JP" altLang="en-US" dirty="0"/>
              <a:t>少なくとも図に示している通り４回タイミングが考えられます。</a:t>
            </a:r>
            <a:endParaRPr kumimoji="1" lang="en-US" altLang="ja-JP" dirty="0"/>
          </a:p>
          <a:p>
            <a:r>
              <a:rPr kumimoji="1" lang="ja-JP" altLang="en-US" dirty="0"/>
              <a:t>１つめのタイミングは、利用者さんのケアに入る前です。利用者さんに菌やウイルスを持ち込まないために、手指衛生を行ってからケアに入りましょう。手袋をしてケアを行う場合も、手袋をする前に手指衛生をしましょう。</a:t>
            </a:r>
            <a:endParaRPr kumimoji="1" lang="en-US" altLang="ja-JP" dirty="0"/>
          </a:p>
          <a:p>
            <a:r>
              <a:rPr kumimoji="1" lang="ja-JP" altLang="en-US" dirty="0"/>
              <a:t>２つめのタイミングは、利用者さんのケアの後です。利用者さんから菌やウイルスをもらわないように、手指衛生を行いましょう。先ほども述べたように、手袋を脱いだ後にも手指衛生を行いましょう。</a:t>
            </a:r>
            <a:endParaRPr kumimoji="1" lang="en-US" altLang="ja-JP" dirty="0"/>
          </a:p>
          <a:p>
            <a:r>
              <a:rPr kumimoji="1" lang="ja-JP" altLang="en-US" dirty="0"/>
              <a:t>３つめのタイミングは、利用者さんのベッドサイドや周辺物品に触れた後です。</a:t>
            </a:r>
            <a:endParaRPr kumimoji="1" lang="en-US" altLang="ja-JP" dirty="0"/>
          </a:p>
          <a:p>
            <a:r>
              <a:rPr kumimoji="1" lang="ja-JP" altLang="en-US" dirty="0"/>
              <a:t>４つめのタイミングは手袋をに脱いだ後、または手袋をつける前です。</a:t>
            </a:r>
            <a:endParaRPr kumimoji="1" lang="en-US" altLang="ja-JP" dirty="0"/>
          </a:p>
          <a:p>
            <a:r>
              <a:rPr kumimoji="1" lang="ja-JP" altLang="en-US" dirty="0"/>
              <a:t>ケアを行う前、行った後は必ず手指衛生を行いましょう。</a:t>
            </a:r>
            <a:endParaRPr kumimoji="1" lang="en-US" altLang="ja-JP" dirty="0"/>
          </a:p>
        </p:txBody>
      </p:sp>
      <p:sp>
        <p:nvSpPr>
          <p:cNvPr id="4" name="スライド番号プレースホルダー 3"/>
          <p:cNvSpPr>
            <a:spLocks noGrp="1"/>
          </p:cNvSpPr>
          <p:nvPr>
            <p:ph type="sldNum" sz="quarter" idx="5"/>
          </p:nvPr>
        </p:nvSpPr>
        <p:spPr/>
        <p:txBody>
          <a:bodyPr/>
          <a:lstStyle/>
          <a:p>
            <a:fld id="{505FFF28-D5F3-441E-BE2E-813F3E5501AD}" type="slidenum">
              <a:rPr kumimoji="1" lang="ja-JP" altLang="en-US" smtClean="0"/>
              <a:t>9</a:t>
            </a:fld>
            <a:endParaRPr kumimoji="1" lang="ja-JP" altLang="en-US"/>
          </a:p>
        </p:txBody>
      </p:sp>
    </p:spTree>
    <p:extLst>
      <p:ext uri="{BB962C8B-B14F-4D97-AF65-F5344CB8AC3E}">
        <p14:creationId xmlns:p14="http://schemas.microsoft.com/office/powerpoint/2010/main" val="9299468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5" name="Rectangle 6"/>
          <p:cNvSpPr/>
          <p:nvPr userDrawn="1"/>
        </p:nvSpPr>
        <p:spPr>
          <a:xfrm>
            <a:off x="3175" y="6491506"/>
            <a:ext cx="9902825" cy="36649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7"/>
          <p:cNvSpPr/>
          <p:nvPr userDrawn="1"/>
        </p:nvSpPr>
        <p:spPr>
          <a:xfrm>
            <a:off x="15" y="6439820"/>
            <a:ext cx="9902825" cy="6400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152188"/>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148522"/>
            <a:ext cx="8172450" cy="1450099"/>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3572A68-034F-4C08-8612-F45DB268EEA1}" type="datetime1">
              <a:rPr kumimoji="1" lang="ja-JP" altLang="en-US" smtClean="0"/>
              <a:t>2026/3/6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AC8A6D9-B106-4417-B7C0-3D0517DF09B6}" type="slidenum">
              <a:rPr kumimoji="1" lang="ja-JP" altLang="en-US" smtClean="0"/>
              <a:t>‹#›</a:t>
            </a:fld>
            <a:endParaRPr kumimoji="1" lang="ja-JP" altLang="en-US"/>
          </a:p>
        </p:txBody>
      </p:sp>
      <p:cxnSp>
        <p:nvCxnSpPr>
          <p:cNvPr id="9" name="Straight Connector 8"/>
          <p:cNvCxnSpPr/>
          <p:nvPr/>
        </p:nvCxnSpPr>
        <p:spPr>
          <a:xfrm>
            <a:off x="823282" y="3911140"/>
            <a:ext cx="835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図 12"/>
          <p:cNvPicPr>
            <a:picLocks noChangeAspect="1"/>
          </p:cNvPicPr>
          <p:nvPr userDrawn="1"/>
        </p:nvPicPr>
        <p:blipFill>
          <a:blip r:embed="rId2"/>
          <a:stretch>
            <a:fillRect/>
          </a:stretch>
        </p:blipFill>
        <p:spPr>
          <a:xfrm>
            <a:off x="0" y="0"/>
            <a:ext cx="2141167" cy="1725346"/>
          </a:xfrm>
          <a:prstGeom prst="rect">
            <a:avLst/>
          </a:prstGeom>
        </p:spPr>
      </p:pic>
      <p:pic>
        <p:nvPicPr>
          <p:cNvPr id="14" name="図 13"/>
          <p:cNvPicPr>
            <a:picLocks noChangeAspect="1"/>
          </p:cNvPicPr>
          <p:nvPr userDrawn="1"/>
        </p:nvPicPr>
        <p:blipFill rotWithShape="1">
          <a:blip r:embed="rId3"/>
          <a:srcRect l="32619"/>
          <a:stretch/>
        </p:blipFill>
        <p:spPr>
          <a:xfrm>
            <a:off x="7235055" y="5242839"/>
            <a:ext cx="2628729" cy="1171138"/>
          </a:xfrm>
          <a:prstGeom prst="rect">
            <a:avLst/>
          </a:prstGeom>
        </p:spPr>
      </p:pic>
    </p:spTree>
    <p:extLst>
      <p:ext uri="{BB962C8B-B14F-4D97-AF65-F5344CB8AC3E}">
        <p14:creationId xmlns:p14="http://schemas.microsoft.com/office/powerpoint/2010/main" val="3003287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1634985-7A70-4312-AF6B-001E84648575}" type="datetime1">
              <a:rPr kumimoji="1" lang="ja-JP" altLang="en-US" smtClean="0"/>
              <a:t>2026/3/6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AC8A6D9-B106-4417-B7C0-3D0517DF09B6}" type="slidenum">
              <a:rPr kumimoji="1" lang="ja-JP" altLang="en-US" smtClean="0"/>
              <a:t>‹#›</a:t>
            </a:fld>
            <a:endParaRPr kumimoji="1" lang="ja-JP" altLang="en-US"/>
          </a:p>
        </p:txBody>
      </p:sp>
    </p:spTree>
    <p:extLst>
      <p:ext uri="{BB962C8B-B14F-4D97-AF65-F5344CB8AC3E}">
        <p14:creationId xmlns:p14="http://schemas.microsoft.com/office/powerpoint/2010/main" val="2411507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7"/>
            <a:ext cx="401193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F18EEEE-0837-43D9-A75F-85F5743B47BA}" type="datetime1">
              <a:rPr kumimoji="1" lang="ja-JP" altLang="en-US" smtClean="0"/>
              <a:t>2026/3/6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AC8A6D9-B106-4417-B7C0-3D0517DF09B6}" type="slidenum">
              <a:rPr kumimoji="1" lang="ja-JP" altLang="en-US" smtClean="0"/>
              <a:t>‹#›</a:t>
            </a:fld>
            <a:endParaRPr kumimoji="1" lang="ja-JP" altLang="en-US"/>
          </a:p>
        </p:txBody>
      </p:sp>
    </p:spTree>
    <p:extLst>
      <p:ext uri="{BB962C8B-B14F-4D97-AF65-F5344CB8AC3E}">
        <p14:creationId xmlns:p14="http://schemas.microsoft.com/office/powerpoint/2010/main" val="3875331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A7C8767-EE8D-4749-B652-D12CB557BE15}" type="datetime1">
              <a:rPr kumimoji="1" lang="ja-JP" altLang="en-US" smtClean="0"/>
              <a:t>2026/3/6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AC8A6D9-B106-4417-B7C0-3D0517DF09B6}" type="slidenum">
              <a:rPr kumimoji="1" lang="ja-JP" altLang="en-US" smtClean="0"/>
              <a:t>‹#›</a:t>
            </a:fld>
            <a:endParaRPr kumimoji="1" lang="ja-JP" altLang="en-US"/>
          </a:p>
        </p:txBody>
      </p:sp>
    </p:spTree>
    <p:extLst>
      <p:ext uri="{BB962C8B-B14F-4D97-AF65-F5344CB8AC3E}">
        <p14:creationId xmlns:p14="http://schemas.microsoft.com/office/powerpoint/2010/main" val="4181016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233911E-7F93-45ED-A59C-44BF91A1FB05}" type="datetime1">
              <a:rPr kumimoji="1" lang="ja-JP" altLang="en-US" smtClean="0"/>
              <a:t>2026/3/6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AC8A6D9-B106-4417-B7C0-3D0517DF09B6}" type="slidenum">
              <a:rPr kumimoji="1" lang="ja-JP" altLang="en-US" smtClean="0"/>
              <a:t>‹#›</a:t>
            </a:fld>
            <a:endParaRPr kumimoji="1" lang="ja-JP" altLang="en-US"/>
          </a:p>
        </p:txBody>
      </p:sp>
    </p:spTree>
    <p:extLst>
      <p:ext uri="{BB962C8B-B14F-4D97-AF65-F5344CB8AC3E}">
        <p14:creationId xmlns:p14="http://schemas.microsoft.com/office/powerpoint/2010/main" val="4051046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11" name="Rectangle 7"/>
          <p:cNvSpPr/>
          <p:nvPr userDrawn="1"/>
        </p:nvSpPr>
        <p:spPr>
          <a:xfrm>
            <a:off x="16" y="0"/>
            <a:ext cx="3332269" cy="685800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8"/>
          <p:cNvSpPr/>
          <p:nvPr userDrawn="1"/>
        </p:nvSpPr>
        <p:spPr>
          <a:xfrm>
            <a:off x="3311255" y="0"/>
            <a:ext cx="64008" cy="685800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1188717"/>
            <a:ext cx="2600325" cy="1691642"/>
          </a:xfrm>
        </p:spPr>
        <p:txBody>
          <a:bodyPr anchor="b">
            <a:normAutofit/>
          </a:bodyPr>
          <a:lstStyle>
            <a:lvl1pPr>
              <a:defRPr sz="3600" b="0">
                <a:solidFill>
                  <a:schemeClr val="tx1"/>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748591" y="731520"/>
            <a:ext cx="5426842"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E2765A2F-D754-410C-965D-BD8D749F3E05}" type="datetime1">
              <a:rPr kumimoji="1" lang="ja-JP" altLang="en-US" smtClean="0"/>
              <a:t>2026/3/6</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AC8A6D9-B106-4417-B7C0-3D0517DF09B6}" type="slidenum">
              <a:rPr kumimoji="1" lang="ja-JP" altLang="en-US" smtClean="0"/>
              <a:t>‹#›</a:t>
            </a:fld>
            <a:endParaRPr kumimoji="1" lang="ja-JP" altLang="en-US"/>
          </a:p>
        </p:txBody>
      </p:sp>
      <p:pic>
        <p:nvPicPr>
          <p:cNvPr id="10" name="図 9"/>
          <p:cNvPicPr>
            <a:picLocks noChangeAspect="1"/>
          </p:cNvPicPr>
          <p:nvPr userDrawn="1"/>
        </p:nvPicPr>
        <p:blipFill>
          <a:blip r:embed="rId2"/>
          <a:stretch>
            <a:fillRect/>
          </a:stretch>
        </p:blipFill>
        <p:spPr>
          <a:xfrm>
            <a:off x="46378" y="116640"/>
            <a:ext cx="3189817" cy="955437"/>
          </a:xfrm>
          <a:prstGeom prst="rect">
            <a:avLst/>
          </a:prstGeom>
        </p:spPr>
      </p:pic>
    </p:spTree>
    <p:extLst>
      <p:ext uri="{BB962C8B-B14F-4D97-AF65-F5344CB8AC3E}">
        <p14:creationId xmlns:p14="http://schemas.microsoft.com/office/powerpoint/2010/main" val="2273097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C2BC3FC-6E70-442B-AABA-4EF89D073745}" type="datetime1">
              <a:rPr kumimoji="1" lang="ja-JP" altLang="en-US" smtClean="0"/>
              <a:t>2026/3/6</a:t>
            </a:fld>
            <a:endParaRPr kumimoji="1" lang="ja-JP" altLang="en-US"/>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6AC8A6D9-B106-4417-B7C0-3D0517DF09B6}" type="slidenum">
              <a:rPr kumimoji="1" lang="ja-JP" altLang="en-US" smtClean="0"/>
              <a:t>‹#›</a:t>
            </a:fld>
            <a:endParaRPr kumimoji="1" lang="ja-JP" altLang="en-US"/>
          </a:p>
        </p:txBody>
      </p:sp>
    </p:spTree>
    <p:extLst>
      <p:ext uri="{BB962C8B-B14F-4D97-AF65-F5344CB8AC3E}">
        <p14:creationId xmlns:p14="http://schemas.microsoft.com/office/powerpoint/2010/main" val="2051789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9" name="Rectangle 6"/>
          <p:cNvSpPr/>
          <p:nvPr userDrawn="1"/>
        </p:nvSpPr>
        <p:spPr>
          <a:xfrm>
            <a:off x="3175" y="6491506"/>
            <a:ext cx="9902825" cy="36649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7"/>
          <p:cNvSpPr/>
          <p:nvPr userDrawn="1"/>
        </p:nvSpPr>
        <p:spPr>
          <a:xfrm>
            <a:off x="15" y="6439820"/>
            <a:ext cx="9902825" cy="6400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1336431"/>
            <a:ext cx="2135981" cy="483577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4779"/>
            <a:ext cx="6284119"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0B1E231-36E6-4EF4-89AB-B20F0EA531EB}" type="datetime1">
              <a:rPr kumimoji="1" lang="ja-JP" altLang="en-US" smtClean="0"/>
              <a:t>2026/3/6</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6AC8A6D9-B106-4417-B7C0-3D0517DF09B6}" type="slidenum">
              <a:rPr kumimoji="1" lang="ja-JP" altLang="en-US" smtClean="0"/>
              <a:pPr/>
              <a:t>‹#›</a:t>
            </a:fld>
            <a:endParaRPr kumimoji="1" lang="ja-JP" altLang="en-US" dirty="0"/>
          </a:p>
        </p:txBody>
      </p:sp>
      <p:pic>
        <p:nvPicPr>
          <p:cNvPr id="11" name="図 10"/>
          <p:cNvPicPr>
            <a:picLocks noChangeAspect="1"/>
          </p:cNvPicPr>
          <p:nvPr userDrawn="1"/>
        </p:nvPicPr>
        <p:blipFill>
          <a:blip r:embed="rId2"/>
          <a:stretch>
            <a:fillRect/>
          </a:stretch>
        </p:blipFill>
        <p:spPr>
          <a:xfrm>
            <a:off x="6931057" y="0"/>
            <a:ext cx="1964037" cy="1582615"/>
          </a:xfrm>
          <a:prstGeom prst="rect">
            <a:avLst/>
          </a:prstGeom>
        </p:spPr>
      </p:pic>
      <p:pic>
        <p:nvPicPr>
          <p:cNvPr id="12" name="図 11"/>
          <p:cNvPicPr>
            <a:picLocks noChangeAspect="1"/>
          </p:cNvPicPr>
          <p:nvPr userDrawn="1"/>
        </p:nvPicPr>
        <p:blipFill>
          <a:blip r:embed="rId3"/>
          <a:stretch>
            <a:fillRect/>
          </a:stretch>
        </p:blipFill>
        <p:spPr>
          <a:xfrm>
            <a:off x="8284983" y="5806559"/>
            <a:ext cx="1597205" cy="697269"/>
          </a:xfrm>
          <a:prstGeom prst="rect">
            <a:avLst/>
          </a:prstGeom>
        </p:spPr>
      </p:pic>
    </p:spTree>
    <p:extLst>
      <p:ext uri="{BB962C8B-B14F-4D97-AF65-F5344CB8AC3E}">
        <p14:creationId xmlns:p14="http://schemas.microsoft.com/office/powerpoint/2010/main" val="39456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8"/>
          <p:cNvSpPr/>
          <p:nvPr userDrawn="1"/>
        </p:nvSpPr>
        <p:spPr>
          <a:xfrm>
            <a:off x="580075" y="6560802"/>
            <a:ext cx="9341048" cy="6599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8"/>
          <p:cNvSpPr/>
          <p:nvPr userDrawn="1"/>
        </p:nvSpPr>
        <p:spPr>
          <a:xfrm>
            <a:off x="-1" y="6706953"/>
            <a:ext cx="9906001" cy="6599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8"/>
          <p:cNvSpPr/>
          <p:nvPr userDrawn="1"/>
        </p:nvSpPr>
        <p:spPr>
          <a:xfrm>
            <a:off x="1" y="359092"/>
            <a:ext cx="9341048" cy="65998"/>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425090"/>
            <a:ext cx="7966710" cy="631115"/>
          </a:xfrm>
          <a:prstGeom prst="rect">
            <a:avLst/>
          </a:prstGeom>
        </p:spPr>
        <p:txBody>
          <a:bodyPr vert="horz" lIns="91440" tIns="45720" rIns="91440" bIns="45720" rtlCol="0" anchor="b">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523703" y="1217959"/>
            <a:ext cx="8952806" cy="4651136"/>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269843" y="6459787"/>
            <a:ext cx="2008720" cy="365125"/>
          </a:xfrm>
          <a:prstGeom prst="rect">
            <a:avLst/>
          </a:prstGeom>
        </p:spPr>
        <p:txBody>
          <a:bodyPr vert="horz" lIns="91440" tIns="45720" rIns="91440" bIns="45720" rtlCol="0" anchor="ctr"/>
          <a:lstStyle>
            <a:lvl1pPr algn="l">
              <a:defRPr sz="900">
                <a:solidFill>
                  <a:schemeClr val="tx1"/>
                </a:solidFill>
              </a:defRPr>
            </a:lvl1pPr>
          </a:lstStyle>
          <a:p>
            <a:fld id="{79CB0661-30E6-4C8B-891A-16C843F9230A}" type="datetime1">
              <a:rPr kumimoji="1" lang="ja-JP" altLang="en-US" smtClean="0"/>
              <a:t>2026/3/6</a:t>
            </a:fld>
            <a:endParaRPr kumimoji="1" lang="ja-JP" altLang="en-US" dirty="0"/>
          </a:p>
        </p:txBody>
      </p:sp>
      <p:sp>
        <p:nvSpPr>
          <p:cNvPr id="5" name="Footer Placeholder 4"/>
          <p:cNvSpPr>
            <a:spLocks noGrp="1"/>
          </p:cNvSpPr>
          <p:nvPr>
            <p:ph type="ftr" sz="quarter" idx="3"/>
          </p:nvPr>
        </p:nvSpPr>
        <p:spPr>
          <a:xfrm>
            <a:off x="2370772" y="6459787"/>
            <a:ext cx="3918528" cy="365125"/>
          </a:xfrm>
          <a:prstGeom prst="rect">
            <a:avLst/>
          </a:prstGeom>
        </p:spPr>
        <p:txBody>
          <a:bodyPr vert="horz" lIns="91440" tIns="45720" rIns="91440" bIns="45720" rtlCol="0" anchor="ctr"/>
          <a:lstStyle>
            <a:lvl1pPr algn="ctr">
              <a:defRPr sz="900" cap="all" baseline="0">
                <a:solidFill>
                  <a:schemeClr val="tx1"/>
                </a:solidFill>
              </a:defRPr>
            </a:lvl1pPr>
          </a:lstStyle>
          <a:p>
            <a:endParaRPr kumimoji="1" lang="ja-JP" altLang="en-US" dirty="0"/>
          </a:p>
        </p:txBody>
      </p:sp>
      <p:sp>
        <p:nvSpPr>
          <p:cNvPr id="6" name="Slide Number Placeholder 5"/>
          <p:cNvSpPr>
            <a:spLocks noGrp="1"/>
          </p:cNvSpPr>
          <p:nvPr>
            <p:ph type="sldNum" sz="quarter" idx="4"/>
          </p:nvPr>
        </p:nvSpPr>
        <p:spPr>
          <a:xfrm>
            <a:off x="6443923" y="6459787"/>
            <a:ext cx="1066021" cy="365125"/>
          </a:xfrm>
          <a:prstGeom prst="rect">
            <a:avLst/>
          </a:prstGeom>
        </p:spPr>
        <p:txBody>
          <a:bodyPr vert="horz" lIns="91440" tIns="45720" rIns="91440" bIns="45720" rtlCol="0" anchor="ctr"/>
          <a:lstStyle>
            <a:lvl1pPr algn="r">
              <a:defRPr sz="1050">
                <a:solidFill>
                  <a:schemeClr val="tx1"/>
                </a:solidFill>
              </a:defRPr>
            </a:lvl1pPr>
          </a:lstStyle>
          <a:p>
            <a:fld id="{6AC8A6D9-B106-4417-B7C0-3D0517DF09B6}" type="slidenum">
              <a:rPr kumimoji="1" lang="ja-JP" altLang="en-US" smtClean="0"/>
              <a:pPr/>
              <a:t>‹#›</a:t>
            </a:fld>
            <a:endParaRPr kumimoji="1" lang="ja-JP" altLang="en-US" dirty="0"/>
          </a:p>
        </p:txBody>
      </p:sp>
      <p:cxnSp>
        <p:nvCxnSpPr>
          <p:cNvPr id="10" name="Straight Connector 9"/>
          <p:cNvCxnSpPr/>
          <p:nvPr/>
        </p:nvCxnSpPr>
        <p:spPr>
          <a:xfrm>
            <a:off x="1274203" y="971407"/>
            <a:ext cx="828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8"/>
          <p:cNvSpPr/>
          <p:nvPr userDrawn="1"/>
        </p:nvSpPr>
        <p:spPr>
          <a:xfrm>
            <a:off x="0" y="207826"/>
            <a:ext cx="9906001" cy="6599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図 11"/>
          <p:cNvPicPr>
            <a:picLocks noChangeAspect="1"/>
          </p:cNvPicPr>
          <p:nvPr userDrawn="1"/>
        </p:nvPicPr>
        <p:blipFill>
          <a:blip r:embed="rId10"/>
          <a:stretch>
            <a:fillRect/>
          </a:stretch>
        </p:blipFill>
        <p:spPr>
          <a:xfrm>
            <a:off x="61994" y="16770"/>
            <a:ext cx="1312300" cy="1099765"/>
          </a:xfrm>
          <a:prstGeom prst="rect">
            <a:avLst/>
          </a:prstGeom>
        </p:spPr>
      </p:pic>
      <p:pic>
        <p:nvPicPr>
          <p:cNvPr id="18" name="図 17"/>
          <p:cNvPicPr>
            <a:picLocks noChangeAspect="1"/>
          </p:cNvPicPr>
          <p:nvPr userDrawn="1"/>
        </p:nvPicPr>
        <p:blipFill rotWithShape="1">
          <a:blip r:embed="rId11"/>
          <a:srcRect l="32619"/>
          <a:stretch/>
        </p:blipFill>
        <p:spPr>
          <a:xfrm>
            <a:off x="8825599" y="6365631"/>
            <a:ext cx="1030900" cy="459281"/>
          </a:xfrm>
          <a:prstGeom prst="rect">
            <a:avLst/>
          </a:prstGeom>
        </p:spPr>
      </p:pic>
    </p:spTree>
    <p:extLst>
      <p:ext uri="{BB962C8B-B14F-4D97-AF65-F5344CB8AC3E}">
        <p14:creationId xmlns:p14="http://schemas.microsoft.com/office/powerpoint/2010/main" val="159940545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4" r:id="rId3"/>
    <p:sldLayoutId id="2147483825" r:id="rId4"/>
    <p:sldLayoutId id="2147483826" r:id="rId5"/>
    <p:sldLayoutId id="2147483828" r:id="rId6"/>
    <p:sldLayoutId id="2147483830" r:id="rId7"/>
    <p:sldLayoutId id="2147483831" r:id="rId8"/>
  </p:sldLayoutIdLst>
  <p:hf sldNum="0" hdr="0" ftr="0" dt="0"/>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6.xml"/><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23.jpeg"/><Relationship Id="rId5" Type="http://schemas.openxmlformats.org/officeDocument/2006/relationships/hyperlink" Target="https://www.nishi.or.jp/kenko/hokenjojoho/kansensho/other/hasseidoukou.html" TargetMode="External"/><Relationship Id="rId4" Type="http://schemas.openxmlformats.org/officeDocument/2006/relationships/notesSlide" Target="../notesSlides/notesSlide19.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26.jpeg"/><Relationship Id="rId5" Type="http://schemas.openxmlformats.org/officeDocument/2006/relationships/hyperlink" Target="https://www.nishi.or.jp/kenko/hokenjojoho/kansensho/kansenyobo/kansenntaisaku.html"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5.png"/><Relationship Id="rId5" Type="http://schemas.openxmlformats.org/officeDocument/2006/relationships/hyperlink" Target="https://www.nishi.or.jp/kenko/hokenjojoho/kansensho/other/gakkokansen.html"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5.png"/><Relationship Id="rId5" Type="http://schemas.openxmlformats.org/officeDocument/2006/relationships/hyperlink" Target="https://www.nishi.or.jp/kenko/hokenjojoho/kansensho/kekkaku/kekkakugimu.html" TargetMode="External"/><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318052" y="1524000"/>
            <a:ext cx="9395791" cy="2411895"/>
          </a:xfrm>
        </p:spPr>
        <p:txBody>
          <a:bodyPr>
            <a:normAutofit/>
          </a:bodyPr>
          <a:lstStyle/>
          <a:p>
            <a:r>
              <a:rPr lang="ja-JP" altLang="en-US" sz="2800" dirty="0"/>
              <a:t>　　　　　　　　</a:t>
            </a:r>
            <a:r>
              <a:rPr lang="ja-JP" altLang="en-US" sz="4800" dirty="0">
                <a:latin typeface="BIZ UDPゴシック" panose="020B0400000000000000" pitchFamily="50" charset="-128"/>
                <a:ea typeface="BIZ UDPゴシック" panose="020B0400000000000000" pitchFamily="50" charset="-128"/>
              </a:rPr>
              <a:t>感染対策あるある集</a:t>
            </a:r>
            <a:br>
              <a:rPr lang="en-US" altLang="ja-JP" sz="4800" dirty="0">
                <a:latin typeface="BIZ UDPゴシック" panose="020B0400000000000000" pitchFamily="50" charset="-128"/>
                <a:ea typeface="BIZ UDPゴシック" panose="020B0400000000000000" pitchFamily="50" charset="-128"/>
              </a:rPr>
            </a:br>
            <a:r>
              <a:rPr lang="ja-JP" altLang="en-US" sz="4800" dirty="0">
                <a:latin typeface="BIZ UDPゴシック" panose="020B0400000000000000" pitchFamily="50" charset="-128"/>
                <a:ea typeface="BIZ UDPゴシック" panose="020B0400000000000000" pitchFamily="50" charset="-128"/>
              </a:rPr>
              <a:t>　　　</a:t>
            </a:r>
            <a:r>
              <a:rPr lang="ja-JP" altLang="en-US" sz="3200" dirty="0">
                <a:latin typeface="BIZ UDPゴシック" panose="020B0400000000000000" pitchFamily="50" charset="-128"/>
                <a:ea typeface="BIZ UDPゴシック" panose="020B0400000000000000" pitchFamily="50" charset="-128"/>
              </a:rPr>
              <a:t>～こんなことよくやっていませんか？～</a:t>
            </a:r>
            <a:endParaRPr kumimoji="1" lang="ja-JP" altLang="en-US" sz="3200" dirty="0">
              <a:latin typeface="BIZ UDPゴシック" panose="020B0400000000000000" pitchFamily="50" charset="-128"/>
              <a:ea typeface="BIZ UDPゴシック" panose="020B0400000000000000" pitchFamily="50" charset="-128"/>
            </a:endParaRPr>
          </a:p>
        </p:txBody>
      </p:sp>
      <p:sp>
        <p:nvSpPr>
          <p:cNvPr id="5" name="サブタイトル 4"/>
          <p:cNvSpPr>
            <a:spLocks noGrp="1"/>
          </p:cNvSpPr>
          <p:nvPr>
            <p:ph type="subTitle" idx="1"/>
          </p:nvPr>
        </p:nvSpPr>
        <p:spPr>
          <a:xfrm>
            <a:off x="1115320" y="4085945"/>
            <a:ext cx="7434086" cy="1419911"/>
          </a:xfrm>
        </p:spPr>
        <p:txBody>
          <a:bodyPr/>
          <a:lstStyle/>
          <a:p>
            <a:endParaRPr kumimoji="1" lang="en-US" altLang="ja-JP" dirty="0"/>
          </a:p>
          <a:p>
            <a:r>
              <a:rPr kumimoji="1" lang="ja-JP" altLang="en-US" dirty="0">
                <a:latin typeface="BIZ UDPゴシック" panose="020B0400000000000000" pitchFamily="50" charset="-128"/>
                <a:ea typeface="BIZ UDPゴシック" panose="020B0400000000000000" pitchFamily="50" charset="-128"/>
              </a:rPr>
              <a:t>　西宮市保健所　保健予防課　感染症予防チーム</a:t>
            </a:r>
          </a:p>
        </p:txBody>
      </p:sp>
      <p:pic>
        <p:nvPicPr>
          <p:cNvPr id="2" name="スライド１">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23639" y="313748"/>
            <a:ext cx="487363" cy="487363"/>
          </a:xfrm>
          <a:prstGeom prst="rect">
            <a:avLst/>
          </a:prstGeom>
        </p:spPr>
      </p:pic>
    </p:spTree>
    <p:extLst>
      <p:ext uri="{BB962C8B-B14F-4D97-AF65-F5344CB8AC3E}">
        <p14:creationId xmlns:p14="http://schemas.microsoft.com/office/powerpoint/2010/main" val="9801036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318052" y="2981738"/>
            <a:ext cx="9395791" cy="954157"/>
          </a:xfrm>
        </p:spPr>
        <p:txBody>
          <a:bodyPr>
            <a:normAutofit/>
          </a:bodyPr>
          <a:lstStyle/>
          <a:p>
            <a:r>
              <a:rPr lang="ja-JP" altLang="en-US" sz="2800" dirty="0"/>
              <a:t>　</a:t>
            </a:r>
            <a:r>
              <a:rPr lang="ja-JP" altLang="en-US" sz="6000" dirty="0"/>
              <a:t>　</a:t>
            </a:r>
            <a:r>
              <a:rPr lang="ja-JP" altLang="en-US" sz="6000" dirty="0">
                <a:latin typeface="BIZ UDPゴシック" panose="020B0400000000000000" pitchFamily="50" charset="-128"/>
                <a:ea typeface="BIZ UDPゴシック" panose="020B0400000000000000" pitchFamily="50" charset="-128"/>
              </a:rPr>
              <a:t>個人防護具（</a:t>
            </a:r>
            <a:r>
              <a:rPr lang="en-US" altLang="ja-JP" sz="6000" dirty="0">
                <a:latin typeface="BIZ UDPゴシック" panose="020B0400000000000000" pitchFamily="50" charset="-128"/>
                <a:ea typeface="BIZ UDPゴシック" panose="020B0400000000000000" pitchFamily="50" charset="-128"/>
              </a:rPr>
              <a:t>PPE</a:t>
            </a:r>
            <a:r>
              <a:rPr lang="ja-JP" altLang="en-US" sz="6000" dirty="0">
                <a:latin typeface="BIZ UDPゴシック" panose="020B0400000000000000" pitchFamily="50" charset="-128"/>
                <a:ea typeface="BIZ UDPゴシック" panose="020B0400000000000000" pitchFamily="50" charset="-128"/>
              </a:rPr>
              <a:t>）着脱</a:t>
            </a:r>
            <a:endParaRPr kumimoji="1" lang="ja-JP" altLang="en-US" sz="6000" dirty="0">
              <a:latin typeface="BIZ UDPゴシック" panose="020B0400000000000000" pitchFamily="50" charset="-128"/>
              <a:ea typeface="BIZ UDPゴシック" panose="020B0400000000000000" pitchFamily="50" charset="-128"/>
            </a:endParaRPr>
          </a:p>
        </p:txBody>
      </p:sp>
      <p:pic>
        <p:nvPicPr>
          <p:cNvPr id="2" name="スライド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7530" y="202911"/>
            <a:ext cx="487363" cy="487363"/>
          </a:xfrm>
          <a:prstGeom prst="rect">
            <a:avLst/>
          </a:prstGeom>
        </p:spPr>
      </p:pic>
    </p:spTree>
    <p:extLst>
      <p:ext uri="{BB962C8B-B14F-4D97-AF65-F5344CB8AC3E}">
        <p14:creationId xmlns:p14="http://schemas.microsoft.com/office/powerpoint/2010/main" val="2058174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9F2183-4A36-FFEC-2367-3856C4D89727}"/>
              </a:ext>
            </a:extLst>
          </p:cNvPr>
          <p:cNvSpPr>
            <a:spLocks noGrp="1"/>
          </p:cNvSpPr>
          <p:nvPr>
            <p:ph type="title"/>
          </p:nvPr>
        </p:nvSpPr>
        <p:spPr/>
        <p:txBody>
          <a:bodyPr>
            <a:normAutofit/>
          </a:bodyPr>
          <a:lstStyle/>
          <a:p>
            <a:r>
              <a:rPr kumimoji="1" lang="en-US" altLang="ja-JP" sz="3200" dirty="0">
                <a:latin typeface="BIZ UDPゴシック" panose="020B0400000000000000" pitchFamily="50" charset="-128"/>
                <a:ea typeface="BIZ UDPゴシック" panose="020B0400000000000000" pitchFamily="50" charset="-128"/>
              </a:rPr>
              <a:t>PPE</a:t>
            </a:r>
            <a:r>
              <a:rPr kumimoji="1" lang="ja-JP" altLang="en-US" sz="3200" dirty="0">
                <a:latin typeface="BIZ UDPゴシック" panose="020B0400000000000000" pitchFamily="50" charset="-128"/>
                <a:ea typeface="BIZ UDPゴシック" panose="020B0400000000000000" pitchFamily="50" charset="-128"/>
              </a:rPr>
              <a:t>を着用してケアをしています</a:t>
            </a:r>
            <a:r>
              <a:rPr lang="en-US" altLang="ja-JP" sz="3200" dirty="0">
                <a:latin typeface="BIZ UDPゴシック" panose="020B0400000000000000" pitchFamily="50" charset="-128"/>
                <a:ea typeface="BIZ UDPゴシック" panose="020B0400000000000000" pitchFamily="50" charset="-128"/>
              </a:rPr>
              <a:t>!!</a:t>
            </a:r>
            <a:endParaRPr kumimoji="1" lang="ja-JP" altLang="en-US" sz="3200" dirty="0">
              <a:latin typeface="BIZ UDPゴシック" panose="020B0400000000000000" pitchFamily="50" charset="-128"/>
              <a:ea typeface="BIZ UDPゴシック" panose="020B0400000000000000" pitchFamily="50" charset="-128"/>
            </a:endParaRPr>
          </a:p>
        </p:txBody>
      </p:sp>
      <p:pic>
        <p:nvPicPr>
          <p:cNvPr id="8" name="図 7">
            <a:extLst>
              <a:ext uri="{FF2B5EF4-FFF2-40B4-BE49-F238E27FC236}">
                <a16:creationId xmlns:a16="http://schemas.microsoft.com/office/drawing/2014/main" id="{740F67B0-B5DB-6BF4-FA0B-24DCF9CB90E0}"/>
              </a:ext>
            </a:extLst>
          </p:cNvPr>
          <p:cNvPicPr>
            <a:picLocks noChangeAspect="1"/>
          </p:cNvPicPr>
          <p:nvPr/>
        </p:nvPicPr>
        <p:blipFill>
          <a:blip r:embed="rId5"/>
          <a:stretch>
            <a:fillRect/>
          </a:stretch>
        </p:blipFill>
        <p:spPr>
          <a:xfrm>
            <a:off x="2990196" y="1189236"/>
            <a:ext cx="4049282" cy="5243674"/>
          </a:xfrm>
          <a:prstGeom prst="rect">
            <a:avLst/>
          </a:prstGeom>
        </p:spPr>
      </p:pic>
      <p:sp>
        <p:nvSpPr>
          <p:cNvPr id="9" name="楕円 8">
            <a:extLst>
              <a:ext uri="{FF2B5EF4-FFF2-40B4-BE49-F238E27FC236}">
                <a16:creationId xmlns:a16="http://schemas.microsoft.com/office/drawing/2014/main" id="{326DA8E6-D7EE-4C89-E485-49A561A97C02}"/>
              </a:ext>
            </a:extLst>
          </p:cNvPr>
          <p:cNvSpPr/>
          <p:nvPr/>
        </p:nvSpPr>
        <p:spPr>
          <a:xfrm>
            <a:off x="3043823" y="2079320"/>
            <a:ext cx="3580912" cy="340708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スライド１１">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63990" y="496965"/>
            <a:ext cx="487363" cy="487363"/>
          </a:xfrm>
          <a:prstGeom prst="rect">
            <a:avLst/>
          </a:prstGeom>
        </p:spPr>
      </p:pic>
    </p:spTree>
    <p:extLst>
      <p:ext uri="{BB962C8B-B14F-4D97-AF65-F5344CB8AC3E}">
        <p14:creationId xmlns:p14="http://schemas.microsoft.com/office/powerpoint/2010/main" val="39631184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A97DBD-5CE5-CFAD-178F-D90E3B71ABD8}"/>
              </a:ext>
            </a:extLst>
          </p:cNvPr>
          <p:cNvSpPr>
            <a:spLocks noGrp="1"/>
          </p:cNvSpPr>
          <p:nvPr>
            <p:ph type="title"/>
          </p:nvPr>
        </p:nvSpPr>
        <p:spPr>
          <a:xfrm>
            <a:off x="1069288" y="294362"/>
            <a:ext cx="7966710" cy="631115"/>
          </a:xfrm>
        </p:spPr>
        <p:txBody>
          <a:bodyPr>
            <a:normAutofit/>
          </a:bodyPr>
          <a:lstStyle/>
          <a:p>
            <a:r>
              <a:rPr kumimoji="1" lang="en-US" altLang="ja-JP" sz="2800" b="1" dirty="0">
                <a:latin typeface="BIZ UDPゴシック" panose="020B0400000000000000" pitchFamily="50" charset="-128"/>
                <a:ea typeface="BIZ UDPゴシック" panose="020B0400000000000000" pitchFamily="50" charset="-128"/>
              </a:rPr>
              <a:t>PPE</a:t>
            </a:r>
            <a:r>
              <a:rPr lang="ja-JP" altLang="en-US" sz="2800" dirty="0">
                <a:latin typeface="BIZ UDPゴシック" panose="020B0400000000000000" pitchFamily="50" charset="-128"/>
                <a:ea typeface="BIZ UDPゴシック" panose="020B0400000000000000" pitchFamily="50" charset="-128"/>
              </a:rPr>
              <a:t>を</a:t>
            </a:r>
            <a:r>
              <a:rPr kumimoji="1" lang="ja-JP" altLang="en-US" sz="2800" dirty="0">
                <a:latin typeface="BIZ UDPゴシック" panose="020B0400000000000000" pitchFamily="50" charset="-128"/>
                <a:ea typeface="BIZ UDPゴシック" panose="020B0400000000000000" pitchFamily="50" charset="-128"/>
              </a:rPr>
              <a:t>正しく選択できていますか？？</a:t>
            </a:r>
          </a:p>
        </p:txBody>
      </p:sp>
      <p:pic>
        <p:nvPicPr>
          <p:cNvPr id="11" name="図 10">
            <a:extLst>
              <a:ext uri="{FF2B5EF4-FFF2-40B4-BE49-F238E27FC236}">
                <a16:creationId xmlns:a16="http://schemas.microsoft.com/office/drawing/2014/main" id="{E94BEFC1-C7C9-A2BE-6A40-2A82F0386817}"/>
              </a:ext>
            </a:extLst>
          </p:cNvPr>
          <p:cNvPicPr>
            <a:picLocks noChangeAspect="1"/>
          </p:cNvPicPr>
          <p:nvPr/>
        </p:nvPicPr>
        <p:blipFill>
          <a:blip r:embed="rId5"/>
          <a:stretch>
            <a:fillRect/>
          </a:stretch>
        </p:blipFill>
        <p:spPr>
          <a:xfrm>
            <a:off x="2990196" y="1189236"/>
            <a:ext cx="4049282" cy="5243674"/>
          </a:xfrm>
          <a:prstGeom prst="rect">
            <a:avLst/>
          </a:prstGeom>
        </p:spPr>
      </p:pic>
      <p:sp>
        <p:nvSpPr>
          <p:cNvPr id="12" name="吹き出し: 円形 11">
            <a:extLst>
              <a:ext uri="{FF2B5EF4-FFF2-40B4-BE49-F238E27FC236}">
                <a16:creationId xmlns:a16="http://schemas.microsoft.com/office/drawing/2014/main" id="{F5AF9718-FF41-8A2E-56C5-A3E5F01622EE}"/>
              </a:ext>
            </a:extLst>
          </p:cNvPr>
          <p:cNvSpPr/>
          <p:nvPr/>
        </p:nvSpPr>
        <p:spPr>
          <a:xfrm>
            <a:off x="569167" y="1151916"/>
            <a:ext cx="3153747" cy="1979837"/>
          </a:xfrm>
          <a:prstGeom prst="wedgeEllipseCallout">
            <a:avLst>
              <a:gd name="adj1" fmla="val 60800"/>
              <a:gd name="adj2" fmla="val 2747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F252DC86-EC6A-E872-8CCD-C7A01E8044AF}"/>
              </a:ext>
            </a:extLst>
          </p:cNvPr>
          <p:cNvSpPr/>
          <p:nvPr/>
        </p:nvSpPr>
        <p:spPr>
          <a:xfrm>
            <a:off x="604112" y="1296955"/>
            <a:ext cx="3118800" cy="16939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BIZ UDPゴシック" panose="020B0400000000000000" pitchFamily="50" charset="-128"/>
                <a:ea typeface="BIZ UDPゴシック" panose="020B0400000000000000" pitchFamily="50" charset="-128"/>
              </a:rPr>
              <a:t>ゴーグル、フェイスシールド</a:t>
            </a:r>
            <a:endParaRPr kumimoji="1" lang="en-US" altLang="ja-JP" sz="1600" dirty="0">
              <a:solidFill>
                <a:srgbClr val="FF0000"/>
              </a:solidFill>
              <a:latin typeface="BIZ UDPゴシック" panose="020B0400000000000000" pitchFamily="50" charset="-128"/>
              <a:ea typeface="BIZ UDPゴシック" panose="020B0400000000000000" pitchFamily="50" charset="-128"/>
            </a:endParaRPr>
          </a:p>
          <a:p>
            <a:pPr algn="ct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咳やくしゃみなどの飛沫が目に入るのを防ぐ</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例：口腔ケアなど</a:t>
            </a:r>
          </a:p>
        </p:txBody>
      </p:sp>
      <p:sp>
        <p:nvSpPr>
          <p:cNvPr id="14" name="吹き出し: 円形 13">
            <a:extLst>
              <a:ext uri="{FF2B5EF4-FFF2-40B4-BE49-F238E27FC236}">
                <a16:creationId xmlns:a16="http://schemas.microsoft.com/office/drawing/2014/main" id="{592F7BC7-AD4B-4624-FD86-7E8D96EF6EB6}"/>
              </a:ext>
            </a:extLst>
          </p:cNvPr>
          <p:cNvSpPr/>
          <p:nvPr/>
        </p:nvSpPr>
        <p:spPr>
          <a:xfrm>
            <a:off x="6183087" y="1576872"/>
            <a:ext cx="3277419" cy="1852127"/>
          </a:xfrm>
          <a:prstGeom prst="wedgeEllipseCallout">
            <a:avLst>
              <a:gd name="adj1" fmla="val -62494"/>
              <a:gd name="adj2" fmla="val 1027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2B81B92D-FC37-67A2-4244-6FF266899224}"/>
              </a:ext>
            </a:extLst>
          </p:cNvPr>
          <p:cNvSpPr/>
          <p:nvPr/>
        </p:nvSpPr>
        <p:spPr>
          <a:xfrm>
            <a:off x="6306762" y="1491625"/>
            <a:ext cx="2995126" cy="17256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BIZ UDPゴシック" panose="020B0400000000000000" pitchFamily="50" charset="-128"/>
                <a:ea typeface="BIZ UDPゴシック" panose="020B0400000000000000" pitchFamily="50" charset="-128"/>
              </a:rPr>
              <a:t>マスク、</a:t>
            </a:r>
            <a:r>
              <a:rPr kumimoji="1" lang="en-US" altLang="ja-JP" sz="1600" dirty="0">
                <a:solidFill>
                  <a:srgbClr val="FF0000"/>
                </a:solidFill>
                <a:latin typeface="BIZ UDPゴシック" panose="020B0400000000000000" pitchFamily="50" charset="-128"/>
                <a:ea typeface="BIZ UDPゴシック" panose="020B0400000000000000" pitchFamily="50" charset="-128"/>
              </a:rPr>
              <a:t>N</a:t>
            </a:r>
            <a:r>
              <a:rPr kumimoji="1" lang="ja-JP" altLang="en-US" sz="1600" dirty="0">
                <a:solidFill>
                  <a:srgbClr val="FF0000"/>
                </a:solidFill>
                <a:latin typeface="BIZ UDPゴシック" panose="020B0400000000000000" pitchFamily="50" charset="-128"/>
                <a:ea typeface="BIZ UDPゴシック" panose="020B0400000000000000" pitchFamily="50" charset="-128"/>
              </a:rPr>
              <a:t>９５マスク</a:t>
            </a:r>
            <a:endParaRPr kumimoji="1" lang="en-US" altLang="ja-JP" sz="1600" dirty="0">
              <a:solidFill>
                <a:srgbClr val="FF0000"/>
              </a:solidFill>
              <a:latin typeface="BIZ UDPゴシック" panose="020B0400000000000000" pitchFamily="50" charset="-128"/>
              <a:ea typeface="BIZ UDPゴシック" panose="020B0400000000000000" pitchFamily="50" charset="-128"/>
            </a:endParaRPr>
          </a:p>
          <a:p>
            <a:pPr algn="ct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飛沫が鼻や口の粘膜から入るのを防ぐ</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200" dirty="0">
                <a:solidFill>
                  <a:schemeClr val="tx1"/>
                </a:solidFill>
                <a:latin typeface="BIZ UDPゴシック" panose="020B0400000000000000" pitchFamily="50" charset="-128"/>
                <a:ea typeface="BIZ UDPゴシック" panose="020B0400000000000000" pitchFamily="50" charset="-128"/>
              </a:rPr>
              <a:t>※N95</a:t>
            </a:r>
            <a:r>
              <a:rPr kumimoji="1" lang="ja-JP" altLang="en-US" sz="1200" dirty="0">
                <a:solidFill>
                  <a:schemeClr val="tx1"/>
                </a:solidFill>
                <a:latin typeface="BIZ UDPゴシック" panose="020B0400000000000000" pitchFamily="50" charset="-128"/>
                <a:ea typeface="BIZ UDPゴシック" panose="020B0400000000000000" pitchFamily="50" charset="-128"/>
              </a:rPr>
              <a:t>は空気感染するウイルスにも有効</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p:txBody>
      </p:sp>
      <p:sp>
        <p:nvSpPr>
          <p:cNvPr id="16" name="吹き出し: 円形 15">
            <a:extLst>
              <a:ext uri="{FF2B5EF4-FFF2-40B4-BE49-F238E27FC236}">
                <a16:creationId xmlns:a16="http://schemas.microsoft.com/office/drawing/2014/main" id="{07F03B76-4A55-95DD-CAEB-B834A92E9728}"/>
              </a:ext>
            </a:extLst>
          </p:cNvPr>
          <p:cNvSpPr/>
          <p:nvPr/>
        </p:nvSpPr>
        <p:spPr>
          <a:xfrm>
            <a:off x="520781" y="3867126"/>
            <a:ext cx="3153745" cy="2243595"/>
          </a:xfrm>
          <a:prstGeom prst="wedgeEllipseCallout">
            <a:avLst>
              <a:gd name="adj1" fmla="val 59352"/>
              <a:gd name="adj2" fmla="val -7478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4B082273-25E6-E26F-7C9C-1DCA06ECFB1D}"/>
              </a:ext>
            </a:extLst>
          </p:cNvPr>
          <p:cNvSpPr/>
          <p:nvPr/>
        </p:nvSpPr>
        <p:spPr>
          <a:xfrm>
            <a:off x="621031" y="3884040"/>
            <a:ext cx="2995126" cy="19798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BIZ UDPゴシック" panose="020B0400000000000000" pitchFamily="50" charset="-128"/>
                <a:ea typeface="BIZ UDPゴシック" panose="020B0400000000000000" pitchFamily="50" charset="-128"/>
              </a:rPr>
              <a:t>手袋</a:t>
            </a:r>
            <a:endParaRPr kumimoji="1" lang="en-US" altLang="ja-JP" sz="1600" dirty="0">
              <a:solidFill>
                <a:srgbClr val="FF0000"/>
              </a:solidFill>
              <a:latin typeface="BIZ UDPゴシック" panose="020B0400000000000000" pitchFamily="50" charset="-128"/>
              <a:ea typeface="BIZ UDPゴシック" panose="020B0400000000000000" pitchFamily="50" charset="-128"/>
            </a:endParaRPr>
          </a:p>
          <a:p>
            <a:pPr algn="ctr"/>
            <a:endParaRPr kumimoji="1" lang="en-US" altLang="ja-JP" sz="1600" dirty="0">
              <a:solidFill>
                <a:srgbClr val="FF0000"/>
              </a:solidFill>
              <a:latin typeface="BIZ UDPゴシック" panose="020B0400000000000000" pitchFamily="50" charset="-128"/>
              <a:ea typeface="BIZ UDPゴシック" panose="020B0400000000000000" pitchFamily="50" charset="-128"/>
            </a:endParaRPr>
          </a:p>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体液や血液などから職員への感染を防ぎ、職員から利用者さんへの感染伝播も防ぐ</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例：口腔ケア、排せつケアなど</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19" name="吹き出し: 円形 18">
            <a:extLst>
              <a:ext uri="{FF2B5EF4-FFF2-40B4-BE49-F238E27FC236}">
                <a16:creationId xmlns:a16="http://schemas.microsoft.com/office/drawing/2014/main" id="{C296DCC4-7F43-74AC-3F5B-1962215C91F9}"/>
              </a:ext>
            </a:extLst>
          </p:cNvPr>
          <p:cNvSpPr/>
          <p:nvPr/>
        </p:nvSpPr>
        <p:spPr>
          <a:xfrm>
            <a:off x="6231475" y="4061317"/>
            <a:ext cx="3277419" cy="1852127"/>
          </a:xfrm>
          <a:prstGeom prst="wedgeEllipseCallout">
            <a:avLst>
              <a:gd name="adj1" fmla="val -68932"/>
              <a:gd name="adj2" fmla="val -1487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EE6B2FF4-5EC4-53FC-49CF-A8461CA7ACA9}"/>
              </a:ext>
            </a:extLst>
          </p:cNvPr>
          <p:cNvSpPr/>
          <p:nvPr/>
        </p:nvSpPr>
        <p:spPr>
          <a:xfrm>
            <a:off x="6306762" y="4068106"/>
            <a:ext cx="3194087" cy="18385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BIZ UDPゴシック" panose="020B0400000000000000" pitchFamily="50" charset="-128"/>
                <a:ea typeface="BIZ UDPゴシック" panose="020B0400000000000000" pitchFamily="50" charset="-128"/>
              </a:rPr>
              <a:t>ガウン、エプロン</a:t>
            </a:r>
            <a:endParaRPr kumimoji="1" lang="en-US" altLang="ja-JP" sz="1600" dirty="0">
              <a:solidFill>
                <a:srgbClr val="FF0000"/>
              </a:solidFill>
              <a:latin typeface="BIZ UDPゴシック" panose="020B0400000000000000" pitchFamily="50" charset="-128"/>
              <a:ea typeface="BIZ UDPゴシック" panose="020B0400000000000000" pitchFamily="50" charset="-128"/>
            </a:endParaRPr>
          </a:p>
          <a:p>
            <a:pPr algn="ctr"/>
            <a:endParaRPr kumimoji="1" lang="en-US" altLang="ja-JP" sz="1600" dirty="0">
              <a:solidFill>
                <a:srgbClr val="FF0000"/>
              </a:solidFill>
              <a:latin typeface="BIZ UDPゴシック" panose="020B0400000000000000" pitchFamily="50" charset="-128"/>
              <a:ea typeface="BIZ UDPゴシック" panose="020B0400000000000000" pitchFamily="50" charset="-128"/>
            </a:endParaRPr>
          </a:p>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体液などから職員への感染を防ぐ</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例：排せつケア、感染症患者ケア</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嘔吐処理など</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pic>
        <p:nvPicPr>
          <p:cNvPr id="3" name="スライド１２">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3712" y="438114"/>
            <a:ext cx="487363" cy="487363"/>
          </a:xfrm>
          <a:prstGeom prst="rect">
            <a:avLst/>
          </a:prstGeom>
        </p:spPr>
      </p:pic>
    </p:spTree>
    <p:extLst>
      <p:ext uri="{BB962C8B-B14F-4D97-AF65-F5344CB8AC3E}">
        <p14:creationId xmlns:p14="http://schemas.microsoft.com/office/powerpoint/2010/main" val="2168477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A97DBD-5CE5-CFAD-178F-D90E3B71ABD8}"/>
              </a:ext>
            </a:extLst>
          </p:cNvPr>
          <p:cNvSpPr>
            <a:spLocks noGrp="1"/>
          </p:cNvSpPr>
          <p:nvPr>
            <p:ph type="title"/>
          </p:nvPr>
        </p:nvSpPr>
        <p:spPr>
          <a:xfrm>
            <a:off x="1069288" y="294362"/>
            <a:ext cx="7966710" cy="631115"/>
          </a:xfrm>
        </p:spPr>
        <p:txBody>
          <a:bodyPr>
            <a:normAutofit/>
          </a:bodyPr>
          <a:lstStyle/>
          <a:p>
            <a:r>
              <a:rPr kumimoji="1" lang="en-US" altLang="ja-JP" sz="2800" b="1" dirty="0">
                <a:latin typeface="BIZ UDPゴシック" panose="020B0400000000000000" pitchFamily="50" charset="-128"/>
                <a:ea typeface="BIZ UDPゴシック" panose="020B0400000000000000" pitchFamily="50" charset="-128"/>
              </a:rPr>
              <a:t>PPE</a:t>
            </a:r>
            <a:r>
              <a:rPr kumimoji="1" lang="ja-JP" altLang="en-US" sz="2800" dirty="0">
                <a:latin typeface="BIZ UDPゴシック" panose="020B0400000000000000" pitchFamily="50" charset="-128"/>
                <a:ea typeface="BIZ UDPゴシック" panose="020B0400000000000000" pitchFamily="50" charset="-128"/>
              </a:rPr>
              <a:t>を正しく脱ぐことができていますか？？</a:t>
            </a:r>
          </a:p>
        </p:txBody>
      </p:sp>
      <p:pic>
        <p:nvPicPr>
          <p:cNvPr id="10" name="図 9">
            <a:extLst>
              <a:ext uri="{FF2B5EF4-FFF2-40B4-BE49-F238E27FC236}">
                <a16:creationId xmlns:a16="http://schemas.microsoft.com/office/drawing/2014/main" id="{9969524C-9803-3B89-352F-3BE07744B255}"/>
              </a:ext>
            </a:extLst>
          </p:cNvPr>
          <p:cNvPicPr>
            <a:picLocks noChangeAspect="1"/>
          </p:cNvPicPr>
          <p:nvPr/>
        </p:nvPicPr>
        <p:blipFill>
          <a:blip r:embed="rId5"/>
          <a:stretch>
            <a:fillRect/>
          </a:stretch>
        </p:blipFill>
        <p:spPr>
          <a:xfrm>
            <a:off x="356818" y="1248843"/>
            <a:ext cx="9391650" cy="2886075"/>
          </a:xfrm>
          <a:prstGeom prst="rect">
            <a:avLst/>
          </a:prstGeom>
        </p:spPr>
      </p:pic>
      <p:sp>
        <p:nvSpPr>
          <p:cNvPr id="3" name="コンテンツ プレースホルダー 3">
            <a:extLst>
              <a:ext uri="{FF2B5EF4-FFF2-40B4-BE49-F238E27FC236}">
                <a16:creationId xmlns:a16="http://schemas.microsoft.com/office/drawing/2014/main" id="{982AB19C-F44A-AFCC-290C-66C66E109C44}"/>
              </a:ext>
            </a:extLst>
          </p:cNvPr>
          <p:cNvSpPr txBox="1">
            <a:spLocks noGrp="1"/>
          </p:cNvSpPr>
          <p:nvPr>
            <p:ph idx="1"/>
          </p:nvPr>
        </p:nvSpPr>
        <p:spPr>
          <a:xfrm>
            <a:off x="356818" y="4182665"/>
            <a:ext cx="9509412" cy="2140073"/>
          </a:xfrm>
          <a:prstGeom prst="rect">
            <a:avLst/>
          </a:prstGeom>
          <a:noFill/>
        </p:spPr>
        <p:txBody>
          <a:bodyPr wrap="square" rtlCol="0">
            <a:spAutoFit/>
          </a:bodyPr>
          <a:lstStyle/>
          <a:p>
            <a:r>
              <a:rPr kumimoji="1" lang="en-US" altLang="ja-JP" dirty="0">
                <a:solidFill>
                  <a:srgbClr val="FF0000"/>
                </a:solidFill>
                <a:latin typeface="BIZ UDPゴシック" panose="020B0400000000000000" pitchFamily="50" charset="-128"/>
                <a:ea typeface="BIZ UDPゴシック" panose="020B0400000000000000" pitchFamily="50" charset="-128"/>
              </a:rPr>
              <a:t>PPE</a:t>
            </a:r>
            <a:r>
              <a:rPr kumimoji="1" lang="ja-JP" altLang="en-US" dirty="0">
                <a:solidFill>
                  <a:srgbClr val="FF0000"/>
                </a:solidFill>
                <a:latin typeface="BIZ UDPゴシック" panose="020B0400000000000000" pitchFamily="50" charset="-128"/>
                <a:ea typeface="BIZ UDPゴシック" panose="020B0400000000000000" pitchFamily="50" charset="-128"/>
              </a:rPr>
              <a:t>は脱ぐときに感染リスクが最も高くなります</a:t>
            </a:r>
            <a:endParaRPr kumimoji="1" lang="en-US" altLang="ja-JP" dirty="0">
              <a:solidFill>
                <a:srgbClr val="FF0000"/>
              </a:solidFill>
              <a:latin typeface="BIZ UDPゴシック" panose="020B0400000000000000" pitchFamily="50" charset="-128"/>
              <a:ea typeface="BIZ UDPゴシック" panose="020B0400000000000000" pitchFamily="50" charset="-128"/>
            </a:endParaRPr>
          </a:p>
          <a:p>
            <a:r>
              <a:rPr kumimoji="1" lang="ja-JP" altLang="en-US" dirty="0">
                <a:solidFill>
                  <a:srgbClr val="FF0000"/>
                </a:solidFill>
                <a:latin typeface="BIZ UDPゴシック" panose="020B0400000000000000" pitchFamily="50" charset="-128"/>
                <a:ea typeface="BIZ UDPゴシック" panose="020B0400000000000000" pitchFamily="50" charset="-128"/>
              </a:rPr>
              <a:t>〇</a:t>
            </a:r>
            <a:r>
              <a:rPr kumimoji="1" lang="ja-JP" altLang="en-US" dirty="0">
                <a:latin typeface="BIZ UDPゴシック" panose="020B0400000000000000" pitchFamily="50" charset="-128"/>
                <a:ea typeface="BIZ UDPゴシック" panose="020B0400000000000000" pitchFamily="50" charset="-128"/>
              </a:rPr>
              <a:t>汚れている順に脱ぐ</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①手袋　→　②ゴーグル・フェイスシールド　→　③ガウン・エプロン　→　④マスク</a:t>
            </a:r>
            <a:endParaRPr kumimoji="1" lang="en-US" altLang="ja-JP" sz="1600" dirty="0">
              <a:latin typeface="BIZ UDPゴシック" panose="020B0400000000000000" pitchFamily="50" charset="-128"/>
              <a:ea typeface="BIZ UDPゴシック" panose="020B0400000000000000" pitchFamily="50" charset="-128"/>
            </a:endParaRPr>
          </a:p>
          <a:p>
            <a:r>
              <a:rPr lang="ja-JP" altLang="en-US" dirty="0">
                <a:solidFill>
                  <a:srgbClr val="FF0000"/>
                </a:solidFill>
                <a:latin typeface="BIZ UDPゴシック" panose="020B0400000000000000" pitchFamily="50" charset="-128"/>
                <a:ea typeface="BIZ UDPゴシック" panose="020B0400000000000000" pitchFamily="50" charset="-128"/>
              </a:rPr>
              <a:t>〇</a:t>
            </a:r>
            <a:r>
              <a:rPr lang="ja-JP" altLang="en-US" dirty="0">
                <a:solidFill>
                  <a:schemeClr val="tx1"/>
                </a:solidFill>
                <a:latin typeface="BIZ UDPゴシック" panose="020B0400000000000000" pitchFamily="50" charset="-128"/>
                <a:ea typeface="BIZ UDPゴシック" panose="020B0400000000000000" pitchFamily="50" charset="-128"/>
              </a:rPr>
              <a:t>手で</a:t>
            </a:r>
            <a:r>
              <a:rPr lang="ja-JP" altLang="en-US" dirty="0">
                <a:latin typeface="BIZ UDPゴシック" panose="020B0400000000000000" pitchFamily="50" charset="-128"/>
                <a:ea typeface="BIZ UDPゴシック" panose="020B0400000000000000" pitchFamily="50" charset="-128"/>
              </a:rPr>
              <a:t>顔周りを触らない</a:t>
            </a:r>
            <a:endParaRPr lang="en-US" altLang="ja-JP" dirty="0">
              <a:latin typeface="BIZ UDPゴシック" panose="020B0400000000000000" pitchFamily="50" charset="-128"/>
              <a:ea typeface="BIZ UDPゴシック" panose="020B0400000000000000" pitchFamily="50" charset="-128"/>
            </a:endParaRPr>
          </a:p>
          <a:p>
            <a:r>
              <a:rPr lang="ja-JP" altLang="en-US" dirty="0">
                <a:solidFill>
                  <a:srgbClr val="FF0000"/>
                </a:solidFill>
                <a:latin typeface="BIZ UDPゴシック" panose="020B0400000000000000" pitchFamily="50" charset="-128"/>
                <a:ea typeface="BIZ UDPゴシック" panose="020B0400000000000000" pitchFamily="50" charset="-128"/>
              </a:rPr>
              <a:t>〇</a:t>
            </a:r>
            <a:r>
              <a:rPr lang="ja-JP" altLang="en-US" dirty="0">
                <a:latin typeface="BIZ UDPゴシック" panose="020B0400000000000000" pitchFamily="50" charset="-128"/>
                <a:ea typeface="BIZ UDPゴシック" panose="020B0400000000000000" pitchFamily="50" charset="-128"/>
              </a:rPr>
              <a:t>脱いだ</a:t>
            </a:r>
            <a:r>
              <a:rPr lang="en-US" altLang="ja-JP" dirty="0">
                <a:latin typeface="BIZ UDPゴシック" panose="020B0400000000000000" pitchFamily="50" charset="-128"/>
                <a:ea typeface="BIZ UDPゴシック" panose="020B0400000000000000" pitchFamily="50" charset="-128"/>
              </a:rPr>
              <a:t>PPE</a:t>
            </a:r>
            <a:r>
              <a:rPr lang="ja-JP" altLang="en-US" dirty="0">
                <a:latin typeface="BIZ UDPゴシック" panose="020B0400000000000000" pitchFamily="50" charset="-128"/>
                <a:ea typeface="BIZ UDPゴシック" panose="020B0400000000000000" pitchFamily="50" charset="-128"/>
              </a:rPr>
              <a:t>は蓋つきごみ箱へ入れ、手指衛生を行う</a:t>
            </a:r>
            <a:endParaRPr kumimoji="1" lang="en-US" altLang="ja-JP" dirty="0">
              <a:latin typeface="BIZ UDPゴシック" panose="020B0400000000000000" pitchFamily="50" charset="-128"/>
              <a:ea typeface="BIZ UDPゴシック" panose="020B0400000000000000" pitchFamily="50" charset="-128"/>
            </a:endParaRPr>
          </a:p>
        </p:txBody>
      </p:sp>
      <p:sp>
        <p:nvSpPr>
          <p:cNvPr id="4" name="正方形/長方形 3">
            <a:extLst>
              <a:ext uri="{FF2B5EF4-FFF2-40B4-BE49-F238E27FC236}">
                <a16:creationId xmlns:a16="http://schemas.microsoft.com/office/drawing/2014/main" id="{C862E013-927A-209A-9808-DA992CD4E7F7}"/>
              </a:ext>
            </a:extLst>
          </p:cNvPr>
          <p:cNvSpPr/>
          <p:nvPr/>
        </p:nvSpPr>
        <p:spPr>
          <a:xfrm>
            <a:off x="5921829" y="3933307"/>
            <a:ext cx="3984171" cy="403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BIZ UDPゴシック" panose="020B0400000000000000" pitchFamily="50" charset="-128"/>
                <a:ea typeface="BIZ UDPゴシック" panose="020B0400000000000000" pitchFamily="50" charset="-128"/>
              </a:rPr>
              <a:t>職業感染制御研究会「個人用防護具（</a:t>
            </a:r>
            <a:r>
              <a:rPr kumimoji="1" lang="en-US" altLang="ja-JP" sz="1000" dirty="0">
                <a:solidFill>
                  <a:schemeClr val="tx1"/>
                </a:solidFill>
                <a:latin typeface="BIZ UDPゴシック" panose="020B0400000000000000" pitchFamily="50" charset="-128"/>
                <a:ea typeface="BIZ UDPゴシック" panose="020B0400000000000000" pitchFamily="50" charset="-128"/>
              </a:rPr>
              <a:t>PPE</a:t>
            </a:r>
            <a:r>
              <a:rPr kumimoji="1" lang="ja-JP" altLang="en-US" sz="1000" dirty="0">
                <a:solidFill>
                  <a:schemeClr val="tx1"/>
                </a:solidFill>
                <a:latin typeface="BIZ UDPゴシック" panose="020B0400000000000000" pitchFamily="50" charset="-128"/>
                <a:ea typeface="BIZ UDPゴシック" panose="020B0400000000000000" pitchFamily="50" charset="-128"/>
              </a:rPr>
              <a:t>）着脱の手順」抜粋</a:t>
            </a:r>
            <a:endParaRPr kumimoji="1" lang="ja-JP" altLang="en-US" sz="1000" dirty="0">
              <a:latin typeface="BIZ UDPゴシック" panose="020B0400000000000000" pitchFamily="50" charset="-128"/>
              <a:ea typeface="BIZ UDPゴシック" panose="020B0400000000000000" pitchFamily="50" charset="-128"/>
            </a:endParaRPr>
          </a:p>
        </p:txBody>
      </p:sp>
      <p:pic>
        <p:nvPicPr>
          <p:cNvPr id="5" name="スライド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89893" y="438114"/>
            <a:ext cx="487363" cy="487363"/>
          </a:xfrm>
          <a:prstGeom prst="rect">
            <a:avLst/>
          </a:prstGeom>
        </p:spPr>
      </p:pic>
    </p:spTree>
    <p:extLst>
      <p:ext uri="{BB962C8B-B14F-4D97-AF65-F5344CB8AC3E}">
        <p14:creationId xmlns:p14="http://schemas.microsoft.com/office/powerpoint/2010/main" val="2682356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7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318052" y="2981738"/>
            <a:ext cx="9395791" cy="954157"/>
          </a:xfrm>
        </p:spPr>
        <p:txBody>
          <a:bodyPr>
            <a:normAutofit/>
          </a:bodyPr>
          <a:lstStyle/>
          <a:p>
            <a:r>
              <a:rPr lang="ja-JP" altLang="en-US" sz="2800" dirty="0">
                <a:latin typeface="BIZ UDPゴシック" panose="020B0400000000000000" pitchFamily="50" charset="-128"/>
                <a:ea typeface="BIZ UDPゴシック" panose="020B0400000000000000" pitchFamily="50" charset="-128"/>
              </a:rPr>
              <a:t>　</a:t>
            </a:r>
            <a:r>
              <a:rPr lang="ja-JP" altLang="en-US" sz="6000" dirty="0">
                <a:latin typeface="BIZ UDPゴシック" panose="020B0400000000000000" pitchFamily="50" charset="-128"/>
                <a:ea typeface="BIZ UDPゴシック" panose="020B0400000000000000" pitchFamily="50" charset="-128"/>
              </a:rPr>
              <a:t>　　　　　環境衛生</a:t>
            </a:r>
            <a:endParaRPr kumimoji="1" lang="ja-JP" altLang="en-US" sz="6000" dirty="0">
              <a:latin typeface="BIZ UDPゴシック" panose="020B0400000000000000" pitchFamily="50" charset="-128"/>
              <a:ea typeface="BIZ UDPゴシック" panose="020B0400000000000000" pitchFamily="50" charset="-128"/>
            </a:endParaRPr>
          </a:p>
        </p:txBody>
      </p:sp>
      <p:pic>
        <p:nvPicPr>
          <p:cNvPr id="2" name="スライド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6480" y="387639"/>
            <a:ext cx="487363" cy="487363"/>
          </a:xfrm>
          <a:prstGeom prst="rect">
            <a:avLst/>
          </a:prstGeom>
        </p:spPr>
      </p:pic>
    </p:spTree>
    <p:extLst>
      <p:ext uri="{BB962C8B-B14F-4D97-AF65-F5344CB8AC3E}">
        <p14:creationId xmlns:p14="http://schemas.microsoft.com/office/powerpoint/2010/main" val="36293789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2157F7-ECED-4227-662C-34BC569AFAF3}"/>
              </a:ext>
            </a:extLst>
          </p:cNvPr>
          <p:cNvSpPr>
            <a:spLocks noGrp="1"/>
          </p:cNvSpPr>
          <p:nvPr>
            <p:ph type="title"/>
          </p:nvPr>
        </p:nvSpPr>
        <p:spPr/>
        <p:txBody>
          <a:bodyPr>
            <a:normAutofit/>
          </a:bodyPr>
          <a:lstStyle/>
          <a:p>
            <a:r>
              <a:rPr kumimoji="1" lang="ja-JP" altLang="en-US" sz="3200" dirty="0">
                <a:latin typeface="BIZ UDPゴシック" panose="020B0400000000000000" pitchFamily="50" charset="-128"/>
                <a:ea typeface="BIZ UDPゴシック" panose="020B0400000000000000" pitchFamily="50" charset="-128"/>
              </a:rPr>
              <a:t>施設内の消毒や換気をしています！！</a:t>
            </a:r>
          </a:p>
        </p:txBody>
      </p:sp>
      <p:pic>
        <p:nvPicPr>
          <p:cNvPr id="8" name="図 7">
            <a:extLst>
              <a:ext uri="{FF2B5EF4-FFF2-40B4-BE49-F238E27FC236}">
                <a16:creationId xmlns:a16="http://schemas.microsoft.com/office/drawing/2014/main" id="{CD7264EB-B2F2-A67E-D378-58A07206C1BB}"/>
              </a:ext>
            </a:extLst>
          </p:cNvPr>
          <p:cNvPicPr>
            <a:picLocks noChangeAspect="1"/>
          </p:cNvPicPr>
          <p:nvPr/>
        </p:nvPicPr>
        <p:blipFill>
          <a:blip r:embed="rId5"/>
          <a:stretch>
            <a:fillRect/>
          </a:stretch>
        </p:blipFill>
        <p:spPr>
          <a:xfrm>
            <a:off x="2632980" y="1396363"/>
            <a:ext cx="4840840" cy="4882334"/>
          </a:xfrm>
          <a:prstGeom prst="rect">
            <a:avLst/>
          </a:prstGeom>
        </p:spPr>
      </p:pic>
      <p:sp>
        <p:nvSpPr>
          <p:cNvPr id="10" name="楕円 9">
            <a:extLst>
              <a:ext uri="{FF2B5EF4-FFF2-40B4-BE49-F238E27FC236}">
                <a16:creationId xmlns:a16="http://schemas.microsoft.com/office/drawing/2014/main" id="{A4E385C7-8322-ED6A-D0C8-4E29FFB7DB95}"/>
              </a:ext>
            </a:extLst>
          </p:cNvPr>
          <p:cNvSpPr/>
          <p:nvPr/>
        </p:nvSpPr>
        <p:spPr>
          <a:xfrm>
            <a:off x="3043823" y="2079320"/>
            <a:ext cx="3580912" cy="340708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スライド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63990" y="425090"/>
            <a:ext cx="487363" cy="487363"/>
          </a:xfrm>
          <a:prstGeom prst="rect">
            <a:avLst/>
          </a:prstGeom>
        </p:spPr>
      </p:pic>
    </p:spTree>
    <p:extLst>
      <p:ext uri="{BB962C8B-B14F-4D97-AF65-F5344CB8AC3E}">
        <p14:creationId xmlns:p14="http://schemas.microsoft.com/office/powerpoint/2010/main" val="722105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AA7775-D0CB-65BF-8BA8-0A7C54358E1F}"/>
              </a:ext>
            </a:extLst>
          </p:cNvPr>
          <p:cNvSpPr>
            <a:spLocks noGrp="1"/>
          </p:cNvSpPr>
          <p:nvPr>
            <p:ph type="title"/>
          </p:nvPr>
        </p:nvSpPr>
        <p:spPr>
          <a:xfrm>
            <a:off x="715314" y="376876"/>
            <a:ext cx="8951200" cy="655905"/>
          </a:xfrm>
        </p:spPr>
        <p:txBody>
          <a:bodyPr>
            <a:normAutofit/>
          </a:bodyPr>
          <a:lstStyle/>
          <a:p>
            <a:r>
              <a:rPr kumimoji="1" lang="ja-JP" altLang="en-US" sz="2800" dirty="0">
                <a:latin typeface="BIZ UDPゴシック" panose="020B0400000000000000" pitchFamily="50" charset="-128"/>
                <a:ea typeface="BIZ UDPゴシック" panose="020B0400000000000000" pitchFamily="50" charset="-128"/>
              </a:rPr>
              <a:t>　　直接スプレーを吹きかけて環境消毒していませんか？</a:t>
            </a:r>
          </a:p>
        </p:txBody>
      </p:sp>
      <p:pic>
        <p:nvPicPr>
          <p:cNvPr id="6" name="図 5">
            <a:extLst>
              <a:ext uri="{FF2B5EF4-FFF2-40B4-BE49-F238E27FC236}">
                <a16:creationId xmlns:a16="http://schemas.microsoft.com/office/drawing/2014/main" id="{F661C958-5E82-3AB4-435E-2B5385CAD771}"/>
              </a:ext>
            </a:extLst>
          </p:cNvPr>
          <p:cNvPicPr>
            <a:picLocks noChangeAspect="1"/>
          </p:cNvPicPr>
          <p:nvPr/>
        </p:nvPicPr>
        <p:blipFill>
          <a:blip r:embed="rId5"/>
          <a:stretch>
            <a:fillRect/>
          </a:stretch>
        </p:blipFill>
        <p:spPr>
          <a:xfrm>
            <a:off x="566543" y="1661652"/>
            <a:ext cx="4357598" cy="4163567"/>
          </a:xfrm>
          <a:prstGeom prst="rect">
            <a:avLst/>
          </a:prstGeom>
        </p:spPr>
      </p:pic>
      <p:sp>
        <p:nvSpPr>
          <p:cNvPr id="7" name="楕円 6">
            <a:extLst>
              <a:ext uri="{FF2B5EF4-FFF2-40B4-BE49-F238E27FC236}">
                <a16:creationId xmlns:a16="http://schemas.microsoft.com/office/drawing/2014/main" id="{2E2937CC-C89B-84A8-527B-D3D14D2D4645}"/>
              </a:ext>
            </a:extLst>
          </p:cNvPr>
          <p:cNvSpPr/>
          <p:nvPr/>
        </p:nvSpPr>
        <p:spPr>
          <a:xfrm>
            <a:off x="1410966" y="2555181"/>
            <a:ext cx="2722495" cy="255799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コンテンツ プレースホルダー 2">
            <a:extLst>
              <a:ext uri="{FF2B5EF4-FFF2-40B4-BE49-F238E27FC236}">
                <a16:creationId xmlns:a16="http://schemas.microsoft.com/office/drawing/2014/main" id="{F3BBF740-C999-1B8C-0CDA-57393EF7F0CD}"/>
              </a:ext>
            </a:extLst>
          </p:cNvPr>
          <p:cNvSpPr txBox="1">
            <a:spLocks/>
          </p:cNvSpPr>
          <p:nvPr/>
        </p:nvSpPr>
        <p:spPr>
          <a:xfrm>
            <a:off x="5194041" y="1335148"/>
            <a:ext cx="4661181" cy="514597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altLang="ja-JP" sz="2400" dirty="0">
                <a:solidFill>
                  <a:srgbClr val="FF0000"/>
                </a:solidFill>
                <a:latin typeface="BIZ UDPゴシック" panose="020B0400000000000000" pitchFamily="50" charset="-128"/>
                <a:ea typeface="BIZ UDPゴシック" panose="020B0400000000000000" pitchFamily="50" charset="-128"/>
              </a:rPr>
              <a:t>×</a:t>
            </a:r>
            <a:r>
              <a:rPr lang="ja-JP" altLang="en-US" dirty="0">
                <a:solidFill>
                  <a:srgbClr val="FF0000"/>
                </a:solidFill>
                <a:latin typeface="BIZ UDPゴシック" panose="020B0400000000000000" pitchFamily="50" charset="-128"/>
                <a:ea typeface="BIZ UDPゴシック" panose="020B0400000000000000" pitchFamily="50" charset="-128"/>
              </a:rPr>
              <a:t>物品に直接スプレーを吹きかける</a:t>
            </a:r>
            <a:endParaRPr lang="en-US" altLang="ja-JP" dirty="0">
              <a:solidFill>
                <a:srgbClr val="FF0000"/>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dirty="0">
                <a:solidFill>
                  <a:schemeClr val="tx1"/>
                </a:solidFill>
                <a:latin typeface="BIZ UDPゴシック" panose="020B0400000000000000" pitchFamily="50" charset="-128"/>
                <a:ea typeface="BIZ UDPゴシック" panose="020B0400000000000000" pitchFamily="50" charset="-128"/>
              </a:rPr>
              <a:t>⇒感染性物質を飛散させることになり</a:t>
            </a:r>
            <a:endParaRPr lang="en-US" altLang="ja-JP"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dirty="0">
                <a:solidFill>
                  <a:schemeClr val="tx1"/>
                </a:solidFill>
                <a:latin typeface="BIZ UDPゴシック" panose="020B0400000000000000" pitchFamily="50" charset="-128"/>
                <a:ea typeface="BIZ UDPゴシック" panose="020B0400000000000000" pitchFamily="50" charset="-128"/>
              </a:rPr>
              <a:t>ます。不織布などに消毒液を染み込ませて</a:t>
            </a:r>
            <a:endParaRPr lang="en-US" altLang="ja-JP"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dirty="0">
                <a:solidFill>
                  <a:schemeClr val="tx1"/>
                </a:solidFill>
                <a:latin typeface="BIZ UDPゴシック" panose="020B0400000000000000" pitchFamily="50" charset="-128"/>
                <a:ea typeface="BIZ UDPゴシック" panose="020B0400000000000000" pitchFamily="50" charset="-128"/>
              </a:rPr>
              <a:t>消毒しましょう。</a:t>
            </a:r>
            <a:endParaRPr lang="en-US" altLang="ja-JP"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en-US" altLang="ja-JP" dirty="0">
                <a:solidFill>
                  <a:srgbClr val="FF0000"/>
                </a:solidFill>
                <a:latin typeface="BIZ UDPゴシック" panose="020B0400000000000000" pitchFamily="50" charset="-128"/>
                <a:ea typeface="BIZ UDPゴシック" panose="020B0400000000000000" pitchFamily="50" charset="-128"/>
              </a:rPr>
              <a:t>×</a:t>
            </a:r>
            <a:r>
              <a:rPr lang="ja-JP" altLang="en-US" dirty="0">
                <a:solidFill>
                  <a:srgbClr val="FF0000"/>
                </a:solidFill>
                <a:latin typeface="BIZ UDPゴシック" panose="020B0400000000000000" pitchFamily="50" charset="-128"/>
                <a:ea typeface="BIZ UDPゴシック" panose="020B0400000000000000" pitchFamily="50" charset="-128"/>
              </a:rPr>
              <a:t>全てアルコール消毒</a:t>
            </a:r>
            <a:endParaRPr lang="en-US" altLang="ja-JP" dirty="0">
              <a:solidFill>
                <a:srgbClr val="FF0000"/>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dirty="0">
                <a:solidFill>
                  <a:schemeClr val="tx1"/>
                </a:solidFill>
                <a:latin typeface="BIZ UDPゴシック" panose="020B0400000000000000" pitchFamily="50" charset="-128"/>
                <a:ea typeface="BIZ UDPゴシック" panose="020B0400000000000000" pitchFamily="50" charset="-128"/>
              </a:rPr>
              <a:t>⇒ウイルス性胃腸炎などにはアルコールは</a:t>
            </a:r>
            <a:endParaRPr lang="en-US" altLang="ja-JP"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dirty="0">
                <a:solidFill>
                  <a:schemeClr val="tx1"/>
                </a:solidFill>
                <a:latin typeface="BIZ UDPゴシック" panose="020B0400000000000000" pitchFamily="50" charset="-128"/>
                <a:ea typeface="BIZ UDPゴシック" panose="020B0400000000000000" pitchFamily="50" charset="-128"/>
              </a:rPr>
              <a:t>有効ではありません。</a:t>
            </a:r>
            <a:endParaRPr lang="en-US" altLang="ja-JP"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endParaRPr lang="en-US" altLang="ja-JP" sz="2400" dirty="0">
              <a:solidFill>
                <a:schemeClr val="tx1"/>
              </a:solidFill>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6E6BE29C-3797-CD14-CEFC-D40B3D36E7ED}"/>
              </a:ext>
            </a:extLst>
          </p:cNvPr>
          <p:cNvPicPr>
            <a:picLocks noChangeAspect="1"/>
          </p:cNvPicPr>
          <p:nvPr/>
        </p:nvPicPr>
        <p:blipFill>
          <a:blip r:embed="rId6"/>
          <a:stretch>
            <a:fillRect/>
          </a:stretch>
        </p:blipFill>
        <p:spPr>
          <a:xfrm>
            <a:off x="5637114" y="4515010"/>
            <a:ext cx="1628986" cy="1866546"/>
          </a:xfrm>
          <a:prstGeom prst="rect">
            <a:avLst/>
          </a:prstGeom>
        </p:spPr>
      </p:pic>
      <p:pic>
        <p:nvPicPr>
          <p:cNvPr id="13" name="図 12">
            <a:extLst>
              <a:ext uri="{FF2B5EF4-FFF2-40B4-BE49-F238E27FC236}">
                <a16:creationId xmlns:a16="http://schemas.microsoft.com/office/drawing/2014/main" id="{CD644F52-E569-C7E1-2333-0C6BCD130504}"/>
              </a:ext>
            </a:extLst>
          </p:cNvPr>
          <p:cNvPicPr>
            <a:picLocks noChangeAspect="1"/>
          </p:cNvPicPr>
          <p:nvPr/>
        </p:nvPicPr>
        <p:blipFill>
          <a:blip r:embed="rId7"/>
          <a:stretch>
            <a:fillRect/>
          </a:stretch>
        </p:blipFill>
        <p:spPr>
          <a:xfrm>
            <a:off x="7771556" y="4515010"/>
            <a:ext cx="1628987" cy="1855388"/>
          </a:xfrm>
          <a:prstGeom prst="rect">
            <a:avLst/>
          </a:prstGeom>
        </p:spPr>
      </p:pic>
      <p:pic>
        <p:nvPicPr>
          <p:cNvPr id="15" name="図 14">
            <a:extLst>
              <a:ext uri="{FF2B5EF4-FFF2-40B4-BE49-F238E27FC236}">
                <a16:creationId xmlns:a16="http://schemas.microsoft.com/office/drawing/2014/main" id="{C0F350E6-219F-1A92-F7AE-6CE5457C9569}"/>
              </a:ext>
            </a:extLst>
          </p:cNvPr>
          <p:cNvPicPr>
            <a:picLocks noChangeAspect="1"/>
          </p:cNvPicPr>
          <p:nvPr/>
        </p:nvPicPr>
        <p:blipFill>
          <a:blip r:embed="rId8"/>
          <a:stretch>
            <a:fillRect/>
          </a:stretch>
        </p:blipFill>
        <p:spPr>
          <a:xfrm>
            <a:off x="5524382" y="6414449"/>
            <a:ext cx="2000250" cy="133350"/>
          </a:xfrm>
          <a:prstGeom prst="rect">
            <a:avLst/>
          </a:prstGeom>
        </p:spPr>
      </p:pic>
      <p:pic>
        <p:nvPicPr>
          <p:cNvPr id="3" name="スライド16.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56861" y="461146"/>
            <a:ext cx="487363" cy="487363"/>
          </a:xfrm>
          <a:prstGeom prst="rect">
            <a:avLst/>
          </a:prstGeom>
        </p:spPr>
      </p:pic>
    </p:spTree>
    <p:extLst>
      <p:ext uri="{BB962C8B-B14F-4D97-AF65-F5344CB8AC3E}">
        <p14:creationId xmlns:p14="http://schemas.microsoft.com/office/powerpoint/2010/main" val="19025019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A97DBD-5CE5-CFAD-178F-D90E3B71ABD8}"/>
              </a:ext>
            </a:extLst>
          </p:cNvPr>
          <p:cNvSpPr>
            <a:spLocks noGrp="1"/>
          </p:cNvSpPr>
          <p:nvPr>
            <p:ph type="title"/>
          </p:nvPr>
        </p:nvSpPr>
        <p:spPr/>
        <p:txBody>
          <a:bodyPr>
            <a:normAutofit/>
          </a:bodyPr>
          <a:lstStyle/>
          <a:p>
            <a:r>
              <a:rPr lang="ja-JP" altLang="en-US" sz="2800" dirty="0">
                <a:latin typeface="BIZ UDPゴシック" panose="020B0400000000000000" pitchFamily="50" charset="-128"/>
                <a:ea typeface="BIZ UDPゴシック" panose="020B0400000000000000" pitchFamily="50" charset="-128"/>
              </a:rPr>
              <a:t>暑い時期、寒い時期に</a:t>
            </a:r>
            <a:r>
              <a:rPr lang="ja-JP" altLang="en-US" sz="2800" dirty="0">
                <a:solidFill>
                  <a:srgbClr val="FF0000"/>
                </a:solidFill>
                <a:latin typeface="BIZ UDPゴシック" panose="020B0400000000000000" pitchFamily="50" charset="-128"/>
                <a:ea typeface="BIZ UDPゴシック" panose="020B0400000000000000" pitchFamily="50" charset="-128"/>
              </a:rPr>
              <a:t>換気</a:t>
            </a:r>
            <a:r>
              <a:rPr lang="ja-JP" altLang="en-US" sz="2800" dirty="0">
                <a:latin typeface="BIZ UDPゴシック" panose="020B0400000000000000" pitchFamily="50" charset="-128"/>
                <a:ea typeface="BIZ UDPゴシック" panose="020B0400000000000000" pitchFamily="50" charset="-128"/>
              </a:rPr>
              <a:t>できていますか？</a:t>
            </a:r>
            <a:endParaRPr kumimoji="1" lang="ja-JP" altLang="en-US" sz="2800" dirty="0">
              <a:latin typeface="BIZ UDPゴシック" panose="020B0400000000000000" pitchFamily="50" charset="-128"/>
              <a:ea typeface="BIZ UDPゴシック" panose="020B0400000000000000" pitchFamily="50" charset="-128"/>
            </a:endParaRPr>
          </a:p>
        </p:txBody>
      </p:sp>
      <p:pic>
        <p:nvPicPr>
          <p:cNvPr id="9" name="図 8">
            <a:extLst>
              <a:ext uri="{FF2B5EF4-FFF2-40B4-BE49-F238E27FC236}">
                <a16:creationId xmlns:a16="http://schemas.microsoft.com/office/drawing/2014/main" id="{B4AB447A-D34F-8865-964A-C872C5EF9814}"/>
              </a:ext>
            </a:extLst>
          </p:cNvPr>
          <p:cNvPicPr>
            <a:picLocks noChangeAspect="1"/>
          </p:cNvPicPr>
          <p:nvPr/>
        </p:nvPicPr>
        <p:blipFill>
          <a:blip r:embed="rId5"/>
          <a:stretch>
            <a:fillRect/>
          </a:stretch>
        </p:blipFill>
        <p:spPr>
          <a:xfrm>
            <a:off x="443224" y="1223985"/>
            <a:ext cx="9300814" cy="3702579"/>
          </a:xfrm>
          <a:prstGeom prst="rect">
            <a:avLst/>
          </a:prstGeom>
        </p:spPr>
      </p:pic>
      <p:sp>
        <p:nvSpPr>
          <p:cNvPr id="10" name="コンテンツ プレースホルダー 3">
            <a:extLst>
              <a:ext uri="{FF2B5EF4-FFF2-40B4-BE49-F238E27FC236}">
                <a16:creationId xmlns:a16="http://schemas.microsoft.com/office/drawing/2014/main" id="{A39CE7B5-2BB9-1F49-4F76-DEE73BC2E74A}"/>
              </a:ext>
            </a:extLst>
          </p:cNvPr>
          <p:cNvSpPr txBox="1">
            <a:spLocks noGrp="1"/>
          </p:cNvSpPr>
          <p:nvPr>
            <p:ph idx="1"/>
          </p:nvPr>
        </p:nvSpPr>
        <p:spPr>
          <a:xfrm>
            <a:off x="605186" y="5095566"/>
            <a:ext cx="9509412" cy="825867"/>
          </a:xfrm>
          <a:prstGeom prst="rect">
            <a:avLst/>
          </a:prstGeom>
          <a:noFill/>
        </p:spPr>
        <p:txBody>
          <a:bodyPr wrap="square" rtlCol="0">
            <a:spAutoFit/>
          </a:bodyPr>
          <a:lstStyle/>
          <a:p>
            <a:pPr marL="0" indent="0">
              <a:buNone/>
            </a:pPr>
            <a:r>
              <a:rPr lang="ja-JP" altLang="en-US" dirty="0">
                <a:solidFill>
                  <a:srgbClr val="FF0000"/>
                </a:solidFill>
                <a:latin typeface="BIZ UDPゴシック" panose="020B0400000000000000" pitchFamily="50" charset="-128"/>
                <a:ea typeface="BIZ UDPゴシック" panose="020B0400000000000000" pitchFamily="50" charset="-128"/>
              </a:rPr>
              <a:t>〇　</a:t>
            </a:r>
            <a:r>
              <a:rPr lang="ja-JP" altLang="en-US" dirty="0">
                <a:solidFill>
                  <a:schemeClr val="tx1"/>
                </a:solidFill>
                <a:latin typeface="BIZ UDPゴシック" panose="020B0400000000000000" pitchFamily="50" charset="-128"/>
                <a:ea typeface="BIZ UDPゴシック" panose="020B0400000000000000" pitchFamily="50" charset="-128"/>
              </a:rPr>
              <a:t>二方向の窓をあけて、空気の通り道を作る（１時間に１回以上、数分間）</a:t>
            </a:r>
            <a:endParaRPr lang="en-US" altLang="ja-JP" dirty="0">
              <a:solidFill>
                <a:schemeClr val="tx1"/>
              </a:solidFill>
              <a:latin typeface="BIZ UDPゴシック" panose="020B0400000000000000" pitchFamily="50" charset="-128"/>
              <a:ea typeface="BIZ UDPゴシック" panose="020B0400000000000000" pitchFamily="50" charset="-128"/>
            </a:endParaRPr>
          </a:p>
          <a:p>
            <a:pPr marL="0" indent="0">
              <a:buNone/>
            </a:pPr>
            <a:endParaRPr kumimoji="1"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11" name="爆発: 8 pt 10">
            <a:extLst>
              <a:ext uri="{FF2B5EF4-FFF2-40B4-BE49-F238E27FC236}">
                <a16:creationId xmlns:a16="http://schemas.microsoft.com/office/drawing/2014/main" id="{E923EE60-9C1A-37C7-AA39-F2D41E13C57F}"/>
              </a:ext>
            </a:extLst>
          </p:cNvPr>
          <p:cNvSpPr/>
          <p:nvPr/>
        </p:nvSpPr>
        <p:spPr>
          <a:xfrm>
            <a:off x="3032449" y="5477069"/>
            <a:ext cx="4376057" cy="955841"/>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利用者さんが嫌がる</a:t>
            </a:r>
          </a:p>
        </p:txBody>
      </p:sp>
      <p:sp>
        <p:nvSpPr>
          <p:cNvPr id="4" name="テキスト ボックス 3">
            <a:extLst>
              <a:ext uri="{FF2B5EF4-FFF2-40B4-BE49-F238E27FC236}">
                <a16:creationId xmlns:a16="http://schemas.microsoft.com/office/drawing/2014/main" id="{169BD460-ADE9-7C24-AB6A-73286D00AC78}"/>
              </a:ext>
            </a:extLst>
          </p:cNvPr>
          <p:cNvSpPr txBox="1"/>
          <p:nvPr/>
        </p:nvSpPr>
        <p:spPr>
          <a:xfrm>
            <a:off x="5359892" y="4803453"/>
            <a:ext cx="7775279" cy="246221"/>
          </a:xfrm>
          <a:prstGeom prst="rect">
            <a:avLst/>
          </a:prstGeom>
          <a:noFill/>
        </p:spPr>
        <p:txBody>
          <a:bodyPr wrap="square">
            <a:spAutoFit/>
          </a:bodyPr>
          <a:lstStyle/>
          <a:p>
            <a:r>
              <a:rPr lang="ja-JP" altLang="en-US" sz="1000" dirty="0">
                <a:latin typeface="BIZ UDPゴシック" panose="020B0400000000000000" pitchFamily="50" charset="-128"/>
                <a:ea typeface="BIZ UDPゴシック" panose="020B0400000000000000" pitchFamily="50" charset="-128"/>
              </a:rPr>
              <a:t>国立感染症研究所｢新型コロナウイルス（SARS-CoV-2）の感染経路について｣</a:t>
            </a:r>
          </a:p>
        </p:txBody>
      </p:sp>
      <p:pic>
        <p:nvPicPr>
          <p:cNvPr id="3" name="スライド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52947" y="468826"/>
            <a:ext cx="487363" cy="487363"/>
          </a:xfrm>
          <a:prstGeom prst="rect">
            <a:avLst/>
          </a:prstGeom>
        </p:spPr>
      </p:pic>
    </p:spTree>
    <p:extLst>
      <p:ext uri="{BB962C8B-B14F-4D97-AF65-F5344CB8AC3E}">
        <p14:creationId xmlns:p14="http://schemas.microsoft.com/office/powerpoint/2010/main" val="1833862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9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2157F7-ECED-4227-662C-34BC569AFAF3}"/>
              </a:ext>
            </a:extLst>
          </p:cNvPr>
          <p:cNvSpPr>
            <a:spLocks noGrp="1"/>
          </p:cNvSpPr>
          <p:nvPr>
            <p:ph type="title"/>
          </p:nvPr>
        </p:nvSpPr>
        <p:spPr/>
        <p:txBody>
          <a:bodyPr>
            <a:normAutofit/>
          </a:bodyPr>
          <a:lstStyle/>
          <a:p>
            <a:r>
              <a:rPr lang="ja-JP" altLang="en-US" sz="3200" dirty="0">
                <a:latin typeface="BIZ UDPゴシック" panose="020B0400000000000000" pitchFamily="50" charset="-128"/>
                <a:ea typeface="BIZ UDPゴシック" panose="020B0400000000000000" pitchFamily="50" charset="-128"/>
              </a:rPr>
              <a:t>ある施設さんの一例</a:t>
            </a:r>
            <a:endParaRPr kumimoji="1" lang="ja-JP" altLang="en-US" sz="3200" dirty="0">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017EB61C-1776-09D2-0A85-F70394AAD3D6}"/>
              </a:ext>
            </a:extLst>
          </p:cNvPr>
          <p:cNvPicPr>
            <a:picLocks noChangeAspect="1"/>
          </p:cNvPicPr>
          <p:nvPr/>
        </p:nvPicPr>
        <p:blipFill>
          <a:blip r:embed="rId5"/>
          <a:stretch>
            <a:fillRect/>
          </a:stretch>
        </p:blipFill>
        <p:spPr>
          <a:xfrm>
            <a:off x="534321" y="2142277"/>
            <a:ext cx="4587963" cy="3291365"/>
          </a:xfrm>
          <a:prstGeom prst="rect">
            <a:avLst/>
          </a:prstGeom>
        </p:spPr>
      </p:pic>
      <p:sp>
        <p:nvSpPr>
          <p:cNvPr id="10" name="楕円 9">
            <a:extLst>
              <a:ext uri="{FF2B5EF4-FFF2-40B4-BE49-F238E27FC236}">
                <a16:creationId xmlns:a16="http://schemas.microsoft.com/office/drawing/2014/main" id="{A4E385C7-8322-ED6A-D0C8-4E29FFB7DB95}"/>
              </a:ext>
            </a:extLst>
          </p:cNvPr>
          <p:cNvSpPr/>
          <p:nvPr/>
        </p:nvSpPr>
        <p:spPr>
          <a:xfrm>
            <a:off x="944435" y="2142277"/>
            <a:ext cx="3580912" cy="340708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コンテンツ プレースホルダー 2">
            <a:extLst>
              <a:ext uri="{FF2B5EF4-FFF2-40B4-BE49-F238E27FC236}">
                <a16:creationId xmlns:a16="http://schemas.microsoft.com/office/drawing/2014/main" id="{F9EA5F54-8161-10E8-2841-70825EBDEFF8}"/>
              </a:ext>
            </a:extLst>
          </p:cNvPr>
          <p:cNvSpPr txBox="1">
            <a:spLocks/>
          </p:cNvSpPr>
          <p:nvPr/>
        </p:nvSpPr>
        <p:spPr>
          <a:xfrm>
            <a:off x="4373603" y="1723404"/>
            <a:ext cx="2699655" cy="83774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ja-JP" altLang="en-US" sz="4800" dirty="0">
                <a:solidFill>
                  <a:schemeClr val="tx1"/>
                </a:solidFill>
                <a:latin typeface="BIZ UDPゴシック" panose="020B0400000000000000" pitchFamily="50" charset="-128"/>
                <a:ea typeface="BIZ UDPゴシック" panose="020B0400000000000000" pitchFamily="50" charset="-128"/>
              </a:rPr>
              <a:t>♫♬♪～</a:t>
            </a:r>
            <a:endParaRPr lang="en-US" altLang="ja-JP" sz="4800" dirty="0">
              <a:solidFill>
                <a:schemeClr val="tx1"/>
              </a:solidFill>
              <a:latin typeface="BIZ UDPゴシック" panose="020B0400000000000000" pitchFamily="50" charset="-128"/>
              <a:ea typeface="BIZ UDPゴシック" panose="020B0400000000000000" pitchFamily="50" charset="-128"/>
            </a:endParaRPr>
          </a:p>
        </p:txBody>
      </p:sp>
      <p:sp>
        <p:nvSpPr>
          <p:cNvPr id="9" name="コンテンツ プレースホルダー 2">
            <a:extLst>
              <a:ext uri="{FF2B5EF4-FFF2-40B4-BE49-F238E27FC236}">
                <a16:creationId xmlns:a16="http://schemas.microsoft.com/office/drawing/2014/main" id="{352E319C-FEBB-6C4F-A522-C384C7A63884}"/>
              </a:ext>
            </a:extLst>
          </p:cNvPr>
          <p:cNvSpPr txBox="1">
            <a:spLocks/>
          </p:cNvSpPr>
          <p:nvPr/>
        </p:nvSpPr>
        <p:spPr>
          <a:xfrm>
            <a:off x="5532398" y="2503315"/>
            <a:ext cx="4661181" cy="293032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n-US" altLang="ja-JP" sz="2400" dirty="0">
              <a:solidFill>
                <a:schemeClr val="tx1"/>
              </a:solidFill>
              <a:latin typeface="BIZ UDPゴシック" panose="020B0400000000000000" pitchFamily="50" charset="-128"/>
              <a:ea typeface="BIZ UDPゴシック" panose="020B0400000000000000" pitchFamily="50" charset="-128"/>
            </a:endParaRPr>
          </a:p>
        </p:txBody>
      </p:sp>
      <p:sp>
        <p:nvSpPr>
          <p:cNvPr id="11" name="コンテンツ プレースホルダー 2">
            <a:extLst>
              <a:ext uri="{FF2B5EF4-FFF2-40B4-BE49-F238E27FC236}">
                <a16:creationId xmlns:a16="http://schemas.microsoft.com/office/drawing/2014/main" id="{E23359CF-1353-7B2C-AF3B-ED598EE32813}"/>
              </a:ext>
            </a:extLst>
          </p:cNvPr>
          <p:cNvSpPr txBox="1">
            <a:spLocks/>
          </p:cNvSpPr>
          <p:nvPr/>
        </p:nvSpPr>
        <p:spPr>
          <a:xfrm>
            <a:off x="5258989" y="2397967"/>
            <a:ext cx="4566146" cy="303567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ja-JP" altLang="en-US" sz="2200" dirty="0">
                <a:solidFill>
                  <a:schemeClr val="tx1"/>
                </a:solidFill>
                <a:latin typeface="BIZ UDPゴシック" panose="020B0400000000000000" pitchFamily="50" charset="-128"/>
                <a:ea typeface="BIZ UDPゴシック" panose="020B0400000000000000" pitchFamily="50" charset="-128"/>
              </a:rPr>
              <a:t>「９時になりました。換気の時間です。</a:t>
            </a:r>
            <a:endParaRPr lang="en-US" altLang="ja-JP" sz="2200"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sz="2200" dirty="0">
                <a:solidFill>
                  <a:schemeClr val="tx1"/>
                </a:solidFill>
                <a:latin typeface="BIZ UDPゴシック" panose="020B0400000000000000" pitchFamily="50" charset="-128"/>
                <a:ea typeface="BIZ UDPゴシック" panose="020B0400000000000000" pitchFamily="50" charset="-128"/>
              </a:rPr>
              <a:t>いまから３分間換気を行います。</a:t>
            </a:r>
            <a:endParaRPr lang="en-US" altLang="ja-JP" sz="2200"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sz="2200" dirty="0">
                <a:solidFill>
                  <a:schemeClr val="tx1"/>
                </a:solidFill>
                <a:latin typeface="BIZ UDPゴシック" panose="020B0400000000000000" pitchFamily="50" charset="-128"/>
                <a:ea typeface="BIZ UDPゴシック" panose="020B0400000000000000" pitchFamily="50" charset="-128"/>
              </a:rPr>
              <a:t>職員の皆さんは近くの窓を開けてく</a:t>
            </a:r>
            <a:endParaRPr lang="en-US" altLang="ja-JP" sz="2200"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sz="2200" dirty="0">
                <a:solidFill>
                  <a:schemeClr val="tx1"/>
                </a:solidFill>
                <a:latin typeface="BIZ UDPゴシック" panose="020B0400000000000000" pitchFamily="50" charset="-128"/>
                <a:ea typeface="BIZ UDPゴシック" panose="020B0400000000000000" pitchFamily="50" charset="-128"/>
              </a:rPr>
              <a:t>ださい。利用者の皆さん、少しの間寒</a:t>
            </a:r>
            <a:endParaRPr lang="en-US" altLang="ja-JP" sz="2200"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sz="2200" dirty="0">
                <a:solidFill>
                  <a:schemeClr val="tx1"/>
                </a:solidFill>
                <a:latin typeface="BIZ UDPゴシック" panose="020B0400000000000000" pitchFamily="50" charset="-128"/>
                <a:ea typeface="BIZ UDPゴシック" panose="020B0400000000000000" pitchFamily="50" charset="-128"/>
              </a:rPr>
              <a:t>いと思いますが、感染対策のためご</a:t>
            </a:r>
            <a:endParaRPr lang="en-US" altLang="ja-JP" sz="2200"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sz="2200" dirty="0">
                <a:solidFill>
                  <a:schemeClr val="tx1"/>
                </a:solidFill>
                <a:latin typeface="BIZ UDPゴシック" panose="020B0400000000000000" pitchFamily="50" charset="-128"/>
                <a:ea typeface="BIZ UDPゴシック" panose="020B0400000000000000" pitchFamily="50" charset="-128"/>
              </a:rPr>
              <a:t>協力をお願いします。」</a:t>
            </a:r>
            <a:endParaRPr lang="en-US" altLang="ja-JP" sz="2200" dirty="0">
              <a:solidFill>
                <a:schemeClr val="tx1"/>
              </a:solidFill>
              <a:latin typeface="BIZ UDPゴシック" panose="020B0400000000000000" pitchFamily="50" charset="-128"/>
              <a:ea typeface="BIZ UDPゴシック" panose="020B0400000000000000" pitchFamily="50" charset="-128"/>
            </a:endParaRPr>
          </a:p>
        </p:txBody>
      </p:sp>
      <p:pic>
        <p:nvPicPr>
          <p:cNvPr id="6" name="スライド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63990" y="496965"/>
            <a:ext cx="487363" cy="487363"/>
          </a:xfrm>
          <a:prstGeom prst="rect">
            <a:avLst/>
          </a:prstGeom>
        </p:spPr>
      </p:pic>
    </p:spTree>
    <p:extLst>
      <p:ext uri="{BB962C8B-B14F-4D97-AF65-F5344CB8AC3E}">
        <p14:creationId xmlns:p14="http://schemas.microsoft.com/office/powerpoint/2010/main" val="4094916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9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爆発: 8 pt 6">
            <a:extLst>
              <a:ext uri="{FF2B5EF4-FFF2-40B4-BE49-F238E27FC236}">
                <a16:creationId xmlns:a16="http://schemas.microsoft.com/office/drawing/2014/main" id="{30BFDB9E-3DA1-0862-C48B-514BB23321AB}"/>
              </a:ext>
            </a:extLst>
          </p:cNvPr>
          <p:cNvSpPr/>
          <p:nvPr/>
        </p:nvSpPr>
        <p:spPr>
          <a:xfrm>
            <a:off x="1061892" y="3765163"/>
            <a:ext cx="793102" cy="835300"/>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3F41662-6F3D-2815-E3B3-02A6282E429C}"/>
              </a:ext>
            </a:extLst>
          </p:cNvPr>
          <p:cNvSpPr>
            <a:spLocks noGrp="1"/>
          </p:cNvSpPr>
          <p:nvPr>
            <p:ph type="title"/>
          </p:nvPr>
        </p:nvSpPr>
        <p:spPr>
          <a:xfrm>
            <a:off x="1060522" y="294461"/>
            <a:ext cx="7966710" cy="631115"/>
          </a:xfrm>
        </p:spPr>
        <p:txBody>
          <a:bodyPr>
            <a:normAutofit/>
          </a:bodyPr>
          <a:lstStyle/>
          <a:p>
            <a:r>
              <a:rPr lang="ja-JP" altLang="en-US" sz="2800" dirty="0">
                <a:latin typeface="BIZ UDPゴシック" panose="020B0400000000000000" pitchFamily="50" charset="-128"/>
                <a:ea typeface="BIZ UDPゴシック" panose="020B0400000000000000" pitchFamily="50" charset="-128"/>
              </a:rPr>
              <a:t>西宮市保健所での取り組み</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コンテンツ プレースホルダー 3">
            <a:extLst>
              <a:ext uri="{FF2B5EF4-FFF2-40B4-BE49-F238E27FC236}">
                <a16:creationId xmlns:a16="http://schemas.microsoft.com/office/drawing/2014/main" id="{BFA1CBE9-730A-B98D-E6F6-50A537C854F5}"/>
              </a:ext>
            </a:extLst>
          </p:cNvPr>
          <p:cNvSpPr txBox="1">
            <a:spLocks noGrp="1"/>
          </p:cNvSpPr>
          <p:nvPr>
            <p:ph idx="1"/>
          </p:nvPr>
        </p:nvSpPr>
        <p:spPr>
          <a:xfrm>
            <a:off x="481350" y="1141464"/>
            <a:ext cx="4799920" cy="5298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〇感染症発生動向調査について</a:t>
            </a:r>
            <a:endParaRPr kumimoji="1" lang="en-US" altLang="ja-JP" sz="20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a:p>
            <a:pPr marL="0" indent="0">
              <a:buNone/>
            </a:pPr>
            <a:r>
              <a:rPr kumimoji="1" lang="ja-JP" altLang="en-US" sz="2000" dirty="0">
                <a:latin typeface="+mn-ea"/>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市内の感染症発生状況を把握・分析し、情報提供を</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marL="0" indent="0">
              <a:buNone/>
            </a:pPr>
            <a:r>
              <a:rPr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行っています。</a:t>
            </a:r>
            <a:r>
              <a:rPr lang="ja-JP" altLang="en-US" sz="1600" dirty="0">
                <a:solidFill>
                  <a:schemeClr val="tx1"/>
                </a:solidFill>
                <a:latin typeface="BIZ UDPゴシック" panose="020B0400000000000000" pitchFamily="50" charset="-128"/>
                <a:ea typeface="BIZ UDPゴシック" panose="020B0400000000000000" pitchFamily="50" charset="-128"/>
              </a:rPr>
              <a:t>（週</a:t>
            </a:r>
            <a:r>
              <a:rPr lang="en-US" altLang="ja-JP" sz="1600" dirty="0">
                <a:solidFill>
                  <a:schemeClr val="tx1"/>
                </a:solidFill>
                <a:latin typeface="BIZ UDPゴシック" panose="020B0400000000000000" pitchFamily="50" charset="-128"/>
                <a:ea typeface="BIZ UDPゴシック" panose="020B0400000000000000" pitchFamily="50" charset="-128"/>
              </a:rPr>
              <a:t>or</a:t>
            </a:r>
            <a:r>
              <a:rPr lang="ja-JP" altLang="en-US" sz="1600" dirty="0">
                <a:solidFill>
                  <a:schemeClr val="tx1"/>
                </a:solidFill>
                <a:latin typeface="BIZ UDPゴシック" panose="020B0400000000000000" pitchFamily="50" charset="-128"/>
                <a:ea typeface="BIZ UDPゴシック" panose="020B0400000000000000" pitchFamily="50" charset="-128"/>
              </a:rPr>
              <a:t>月集計）</a:t>
            </a:r>
            <a:r>
              <a:rPr lang="en-US" altLang="ja-JP" sz="1200" dirty="0">
                <a:solidFill>
                  <a:schemeClr val="tx1"/>
                </a:solidFill>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毎週金曜９時更新　</a:t>
            </a:r>
            <a:r>
              <a:rPr lang="ja-JP" altLang="en-US" sz="1600" dirty="0">
                <a:solidFill>
                  <a:schemeClr val="tx1"/>
                </a:solidFill>
                <a:latin typeface="BIZ UDPゴシック" panose="020B0400000000000000" pitchFamily="50" charset="-128"/>
                <a:ea typeface="BIZ UDPゴシック" panose="020B0400000000000000" pitchFamily="50" charset="-128"/>
              </a:rPr>
              <a:t>　</a:t>
            </a:r>
            <a:r>
              <a:rPr lang="ja-JP" altLang="en-US" sz="1600" dirty="0">
                <a:latin typeface="BIZ UDPゴシック" panose="020B0400000000000000" pitchFamily="50" charset="-128"/>
                <a:ea typeface="BIZ UDPゴシック" panose="020B0400000000000000" pitchFamily="50" charset="-128"/>
              </a:rPr>
              <a:t>　　　　　</a:t>
            </a:r>
            <a:endParaRPr lang="en-US" altLang="ja-JP" sz="1600" dirty="0">
              <a:latin typeface="BIZ UDPゴシック" panose="020B0400000000000000" pitchFamily="50" charset="-128"/>
              <a:ea typeface="BIZ UDPゴシック" panose="020B0400000000000000" pitchFamily="50" charset="-128"/>
            </a:endParaRPr>
          </a:p>
          <a:p>
            <a:pPr marL="0" indent="0">
              <a:buNone/>
            </a:pPr>
            <a:r>
              <a:rPr kumimoji="1" lang="ja-JP" altLang="en-US" sz="1400" dirty="0">
                <a:solidFill>
                  <a:srgbClr val="2A1A00"/>
                </a:solidFill>
                <a:latin typeface="BIZ UDPゴシック" panose="020B0400000000000000" pitchFamily="50" charset="-128"/>
                <a:ea typeface="BIZ UDPゴシック" panose="020B0400000000000000" pitchFamily="50" charset="-128"/>
              </a:rPr>
              <a:t>★詳細についてはこちら（ホームページ　</a:t>
            </a:r>
            <a:r>
              <a:rPr lang="ja-JP" altLang="en-US" sz="1400" dirty="0">
                <a:latin typeface="BIZ UDPゴシック" panose="020B0400000000000000" pitchFamily="50" charset="-128"/>
                <a:ea typeface="BIZ UDPゴシック" panose="020B0400000000000000" pitchFamily="50" charset="-128"/>
              </a:rPr>
              <a:t>番号</a:t>
            </a:r>
            <a:r>
              <a:rPr lang="en-US" altLang="ja-JP" sz="1400" dirty="0">
                <a:latin typeface="BIZ UDPゴシック" panose="020B0400000000000000" pitchFamily="50" charset="-128"/>
                <a:ea typeface="BIZ UDPゴシック" panose="020B0400000000000000" pitchFamily="50" charset="-128"/>
              </a:rPr>
              <a:t>:</a:t>
            </a:r>
            <a:r>
              <a:rPr lang="en-US" altLang="ja-JP" sz="1400" b="0" i="0" dirty="0">
                <a:solidFill>
                  <a:srgbClr val="111111"/>
                </a:solidFill>
                <a:effectLst/>
                <a:latin typeface="BIZ UDPゴシック" panose="020B0400000000000000" pitchFamily="50" charset="-128"/>
                <a:ea typeface="BIZ UDPゴシック" panose="020B0400000000000000" pitchFamily="50" charset="-128"/>
              </a:rPr>
              <a:t>78942515 </a:t>
            </a:r>
            <a:r>
              <a:rPr kumimoji="1" lang="ja-JP" altLang="en-US" sz="1400" dirty="0">
                <a:solidFill>
                  <a:srgbClr val="2A1A00"/>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　</a:t>
            </a:r>
            <a:r>
              <a:rPr lang="ja-JP" altLang="en-US" sz="1600" dirty="0">
                <a:latin typeface="BIZ UDPゴシック" panose="020B0400000000000000" pitchFamily="50" charset="-128"/>
                <a:ea typeface="BIZ UDPゴシック" panose="020B0400000000000000" pitchFamily="50" charset="-128"/>
              </a:rPr>
              <a:t>　　</a:t>
            </a:r>
            <a:r>
              <a:rPr lang="ja-JP" altLang="en-US" sz="1600" dirty="0">
                <a:latin typeface="+mn-ea"/>
              </a:rPr>
              <a:t>　　</a:t>
            </a:r>
            <a:r>
              <a:rPr lang="en-US" altLang="ja-JP" sz="1400" dirty="0">
                <a:latin typeface="BIZ UDPゴシック" panose="020B0400000000000000" pitchFamily="50" charset="-128"/>
                <a:ea typeface="BIZ UDPゴシック" panose="020B0400000000000000" pitchFamily="50" charset="-128"/>
                <a:hlinkClick r:id="rId5"/>
              </a:rPr>
              <a:t>https://www.nishi.or.jp/kenko/hokenjojoho/kansensho/other/hasseidoukou.html</a:t>
            </a:r>
            <a:r>
              <a:rPr lang="ja-JP" altLang="en-US" sz="1400" dirty="0">
                <a:latin typeface="BIZ UDPゴシック" panose="020B0400000000000000" pitchFamily="50" charset="-128"/>
                <a:ea typeface="BIZ UDPゴシック" panose="020B0400000000000000" pitchFamily="50" charset="-128"/>
              </a:rPr>
              <a:t>　</a:t>
            </a:r>
            <a:endParaRPr lang="en-US" altLang="ja-JP" sz="1400" dirty="0">
              <a:latin typeface="BIZ UDPゴシック" panose="020B0400000000000000" pitchFamily="50" charset="-128"/>
              <a:ea typeface="BIZ UDPゴシック" panose="020B0400000000000000" pitchFamily="50" charset="-128"/>
            </a:endParaRPr>
          </a:p>
          <a:p>
            <a:pPr marL="0" indent="0">
              <a:buNone/>
            </a:pPr>
            <a:r>
              <a:rPr lang="ja-JP" altLang="en-US" sz="1400" b="1" dirty="0">
                <a:latin typeface="BIZ UDPゴシック" panose="020B0400000000000000" pitchFamily="50" charset="-128"/>
                <a:ea typeface="BIZ UDPゴシック" panose="020B0400000000000000" pitchFamily="50" charset="-128"/>
              </a:rPr>
              <a:t>　</a:t>
            </a:r>
            <a:r>
              <a:rPr lang="en-US" altLang="ja-JP" sz="1400" b="1" dirty="0">
                <a:latin typeface="BIZ UDPゴシック" panose="020B0400000000000000" pitchFamily="50" charset="-128"/>
                <a:ea typeface="BIZ UDPゴシック" panose="020B0400000000000000" pitchFamily="50" charset="-128"/>
              </a:rPr>
              <a:t>2025</a:t>
            </a:r>
            <a:r>
              <a:rPr lang="ja-JP" altLang="en-US" sz="1400" b="1" dirty="0">
                <a:latin typeface="BIZ UDPゴシック" panose="020B0400000000000000" pitchFamily="50" charset="-128"/>
                <a:ea typeface="BIZ UDPゴシック" panose="020B0400000000000000" pitchFamily="50" charset="-128"/>
              </a:rPr>
              <a:t>年　西宮市感染症発生動向調査うち全数報告疾患</a:t>
            </a:r>
            <a:endParaRPr lang="en-US" altLang="ja-JP" sz="1400" b="1" dirty="0">
              <a:latin typeface="BIZ UDPゴシック" panose="020B0400000000000000" pitchFamily="50" charset="-128"/>
              <a:ea typeface="BIZ UDPゴシック" panose="020B0400000000000000" pitchFamily="50" charset="-128"/>
            </a:endParaRPr>
          </a:p>
          <a:p>
            <a:pPr marL="0" indent="0">
              <a:buNone/>
            </a:pPr>
            <a:r>
              <a:rPr lang="ja-JP" altLang="en-US" sz="1400" b="1" dirty="0">
                <a:latin typeface="BIZ UDPゴシック" panose="020B0400000000000000" pitchFamily="50" charset="-128"/>
                <a:ea typeface="BIZ UDPゴシック" panose="020B0400000000000000" pitchFamily="50" charset="-128"/>
              </a:rPr>
              <a:t>　　　　　　　　　　報告が多かった感染症　</a:t>
            </a:r>
            <a:r>
              <a:rPr lang="en-US" altLang="ja-JP" sz="1400" b="1" dirty="0">
                <a:latin typeface="BIZ UDPゴシック" panose="020B0400000000000000" pitchFamily="50" charset="-128"/>
                <a:ea typeface="BIZ UDPゴシック" panose="020B0400000000000000" pitchFamily="50" charset="-128"/>
              </a:rPr>
              <a:t>BEST</a:t>
            </a:r>
            <a:r>
              <a:rPr lang="ja-JP" altLang="en-US" sz="1400" b="1" dirty="0">
                <a:latin typeface="BIZ UDPゴシック" panose="020B0400000000000000" pitchFamily="50" charset="-128"/>
                <a:ea typeface="BIZ UDPゴシック" panose="020B0400000000000000" pitchFamily="50" charset="-128"/>
              </a:rPr>
              <a:t>５（速報値）</a:t>
            </a:r>
            <a:endParaRPr lang="en-US" altLang="ja-JP" sz="1400" b="1" dirty="0">
              <a:latin typeface="BIZ UDPゴシック" panose="020B0400000000000000" pitchFamily="50" charset="-128"/>
              <a:ea typeface="BIZ UDPゴシック" panose="020B0400000000000000" pitchFamily="50" charset="-128"/>
            </a:endParaRPr>
          </a:p>
          <a:p>
            <a:pPr marL="0" indent="0">
              <a:buNone/>
            </a:pPr>
            <a:r>
              <a:rPr lang="ja-JP" altLang="en-US" sz="1600" dirty="0">
                <a:latin typeface="BIZ UDPゴシック" panose="020B0400000000000000" pitchFamily="50" charset="-128"/>
                <a:ea typeface="BIZ UDPゴシック" panose="020B0400000000000000" pitchFamily="50" charset="-128"/>
              </a:rPr>
              <a:t>　　　　　　１位　　</a:t>
            </a:r>
            <a:r>
              <a:rPr lang="ja-JP" altLang="en-US" sz="1800" b="1" dirty="0">
                <a:latin typeface="BIZ UDPゴシック" panose="020B0400000000000000" pitchFamily="50" charset="-128"/>
                <a:ea typeface="BIZ UDPゴシック" panose="020B0400000000000000" pitchFamily="50" charset="-128"/>
              </a:rPr>
              <a:t>百日咳・・・１９４件</a:t>
            </a:r>
            <a:endParaRPr lang="en-US" altLang="ja-JP" sz="1800" b="1" dirty="0">
              <a:latin typeface="BIZ UDPゴシック" panose="020B0400000000000000" pitchFamily="50" charset="-128"/>
              <a:ea typeface="BIZ UDPゴシック" panose="020B0400000000000000" pitchFamily="50" charset="-128"/>
            </a:endParaRPr>
          </a:p>
          <a:p>
            <a:pPr marL="0" indent="0">
              <a:buNone/>
            </a:pPr>
            <a:r>
              <a:rPr lang="ja-JP" altLang="en-US" sz="1400" dirty="0">
                <a:latin typeface="BIZ UDPゴシック" panose="020B0400000000000000" pitchFamily="50" charset="-128"/>
                <a:ea typeface="BIZ UDPゴシック" panose="020B0400000000000000" pitchFamily="50" charset="-128"/>
              </a:rPr>
              <a:t>　　　　　　　　　　　　</a:t>
            </a:r>
            <a:r>
              <a:rPr lang="ja-JP" altLang="en-US" sz="1400" b="1" dirty="0">
                <a:latin typeface="BIZ UDPゴシック" panose="020B0400000000000000" pitchFamily="50" charset="-128"/>
                <a:ea typeface="BIZ UDPゴシック" panose="020B0400000000000000" pitchFamily="50" charset="-128"/>
              </a:rPr>
              <a:t>２位　結核・・・５６件</a:t>
            </a:r>
            <a:endParaRPr lang="en-US" altLang="ja-JP" sz="1400" b="1" dirty="0">
              <a:latin typeface="BIZ UDPゴシック" panose="020B0400000000000000" pitchFamily="50" charset="-128"/>
              <a:ea typeface="BIZ UDPゴシック" panose="020B0400000000000000" pitchFamily="50" charset="-128"/>
            </a:endParaRPr>
          </a:p>
          <a:p>
            <a:pPr marL="0" indent="0">
              <a:buNone/>
            </a:pPr>
            <a:r>
              <a:rPr lang="ja-JP" altLang="en-US" sz="1400" b="1" dirty="0">
                <a:latin typeface="BIZ UDPゴシック" panose="020B0400000000000000" pitchFamily="50" charset="-128"/>
                <a:ea typeface="BIZ UDPゴシック" panose="020B0400000000000000" pitchFamily="50" charset="-128"/>
              </a:rPr>
              <a:t>　　　　　　　　　　　　３位　梅毒・・・３５件</a:t>
            </a:r>
            <a:endParaRPr lang="en-US" altLang="ja-JP" sz="1400" b="1" dirty="0">
              <a:latin typeface="BIZ UDPゴシック" panose="020B0400000000000000" pitchFamily="50" charset="-128"/>
              <a:ea typeface="BIZ UDPゴシック" panose="020B0400000000000000" pitchFamily="50" charset="-128"/>
            </a:endParaRPr>
          </a:p>
          <a:p>
            <a:pPr marL="0" indent="0">
              <a:buNone/>
            </a:pPr>
            <a:r>
              <a:rPr lang="ja-JP" altLang="en-US" sz="1200" dirty="0">
                <a:latin typeface="BIZ UDPゴシック" panose="020B0400000000000000" pitchFamily="50" charset="-128"/>
                <a:ea typeface="BIZ UDPゴシック" panose="020B0400000000000000" pitchFamily="50" charset="-128"/>
              </a:rPr>
              <a:t>　　　　　　　　　　　　　　４位　侵襲性肺炎球菌感染症・・・１５件</a:t>
            </a:r>
            <a:endParaRPr lang="en-US" altLang="ja-JP" sz="1200" dirty="0">
              <a:latin typeface="BIZ UDPゴシック" panose="020B0400000000000000" pitchFamily="50" charset="-128"/>
              <a:ea typeface="BIZ UDPゴシック" panose="020B0400000000000000" pitchFamily="50" charset="-128"/>
            </a:endParaRPr>
          </a:p>
          <a:p>
            <a:pPr marL="0" indent="0">
              <a:buNone/>
            </a:pPr>
            <a:r>
              <a:rPr lang="ja-JP" altLang="en-US" sz="1200" dirty="0">
                <a:latin typeface="BIZ UDPゴシック" panose="020B0400000000000000" pitchFamily="50" charset="-128"/>
                <a:ea typeface="BIZ UDPゴシック" panose="020B0400000000000000" pitchFamily="50" charset="-128"/>
              </a:rPr>
              <a:t>　　　　　　　　　　　　　　５位　カルバペネム耐性腸内細菌目細菌感染症、</a:t>
            </a:r>
            <a:endParaRPr lang="en-US" altLang="ja-JP" sz="1200" dirty="0">
              <a:latin typeface="BIZ UDPゴシック" panose="020B0400000000000000" pitchFamily="50" charset="-128"/>
              <a:ea typeface="BIZ UDPゴシック" panose="020B0400000000000000" pitchFamily="50" charset="-128"/>
            </a:endParaRPr>
          </a:p>
          <a:p>
            <a:pPr marL="0" indent="0">
              <a:buNone/>
            </a:pPr>
            <a:r>
              <a:rPr lang="ja-JP" altLang="en-US" sz="1200" dirty="0">
                <a:latin typeface="BIZ UDPゴシック" panose="020B0400000000000000" pitchFamily="50" charset="-128"/>
                <a:ea typeface="BIZ UDPゴシック" panose="020B0400000000000000" pitchFamily="50" charset="-128"/>
              </a:rPr>
              <a:t>　　　　　　　　　　　　　　劇症型溶血性レンサ球菌感染症、レジオネラ症</a:t>
            </a:r>
            <a:endParaRPr lang="en-US" altLang="ja-JP" sz="1200" dirty="0">
              <a:latin typeface="BIZ UDPゴシック" panose="020B0400000000000000" pitchFamily="50" charset="-128"/>
              <a:ea typeface="BIZ UDPゴシック" panose="020B0400000000000000" pitchFamily="50" charset="-128"/>
            </a:endParaRPr>
          </a:p>
          <a:p>
            <a:pPr marL="0" indent="0">
              <a:buNone/>
            </a:pPr>
            <a:r>
              <a:rPr lang="ja-JP" altLang="en-US" sz="1200" dirty="0">
                <a:latin typeface="BIZ UDPゴシック" panose="020B0400000000000000" pitchFamily="50" charset="-128"/>
                <a:ea typeface="BIZ UDPゴシック" panose="020B0400000000000000" pitchFamily="50" charset="-128"/>
              </a:rPr>
              <a:t>　　　　　　　　　　　　　　・・・それぞれ６件</a:t>
            </a:r>
            <a:endParaRPr lang="en-US" altLang="ja-JP" sz="1200" dirty="0">
              <a:latin typeface="BIZ UDPゴシック" panose="020B0400000000000000" pitchFamily="50" charset="-128"/>
              <a:ea typeface="BIZ UDPゴシック" panose="020B0400000000000000" pitchFamily="50" charset="-128"/>
            </a:endParaRPr>
          </a:p>
        </p:txBody>
      </p:sp>
      <p:sp>
        <p:nvSpPr>
          <p:cNvPr id="5" name="コンテンツ プレースホルダー 3">
            <a:extLst>
              <a:ext uri="{FF2B5EF4-FFF2-40B4-BE49-F238E27FC236}">
                <a16:creationId xmlns:a16="http://schemas.microsoft.com/office/drawing/2014/main" id="{44CC9B2E-4548-5721-F875-2A2D518C07C8}"/>
              </a:ext>
            </a:extLst>
          </p:cNvPr>
          <p:cNvSpPr txBox="1">
            <a:spLocks/>
          </p:cNvSpPr>
          <p:nvPr/>
        </p:nvSpPr>
        <p:spPr>
          <a:xfrm>
            <a:off x="5323035" y="1132697"/>
            <a:ext cx="4223056" cy="2646878"/>
          </a:xfrm>
          <a:prstGeom prst="rect">
            <a:avLst/>
          </a:prstGeom>
          <a:noFill/>
        </p:spPr>
        <p:txBody>
          <a:bodyPr vert="horz" wrap="square" lIns="0" tIns="45720" rIns="0" bIns="4572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defTabSz="457200">
              <a:lnSpc>
                <a:spcPct val="100000"/>
              </a:lnSpc>
              <a:spcBef>
                <a:spcPts val="0"/>
              </a:spcBef>
              <a:spcAft>
                <a:spcPts val="0"/>
              </a:spcAft>
              <a:buClrTx/>
              <a:buSzTx/>
              <a:buFontTx/>
              <a:buNone/>
              <a:defRPr/>
            </a:pPr>
            <a:r>
              <a:rPr lang="ja-JP" altLang="en-US" b="1" dirty="0">
                <a:solidFill>
                  <a:srgbClr val="FF0000"/>
                </a:solidFill>
                <a:latin typeface="BIZ UDPゴシック" panose="020B0400000000000000" pitchFamily="50" charset="-128"/>
                <a:ea typeface="BIZ UDPゴシック" panose="020B0400000000000000" pitchFamily="50" charset="-128"/>
              </a:rPr>
              <a:t>〇職員研修への出前講座</a:t>
            </a:r>
            <a:endParaRPr lang="en-US" altLang="ja-JP" b="1" dirty="0">
              <a:solidFill>
                <a:srgbClr val="FF0000"/>
              </a:solidFill>
              <a:latin typeface="BIZ UDPゴシック" panose="020B0400000000000000" pitchFamily="50" charset="-128"/>
              <a:ea typeface="BIZ UDPゴシック" panose="020B0400000000000000" pitchFamily="50" charset="-128"/>
            </a:endParaRPr>
          </a:p>
          <a:p>
            <a:pPr marL="0" indent="0" defTabSz="457200">
              <a:lnSpc>
                <a:spcPct val="100000"/>
              </a:lnSpc>
              <a:spcBef>
                <a:spcPts val="0"/>
              </a:spcBef>
              <a:spcAft>
                <a:spcPts val="0"/>
              </a:spcAft>
              <a:buClrTx/>
              <a:buSzTx/>
              <a:buFontTx/>
              <a:buNone/>
              <a:defRPr/>
            </a:pPr>
            <a:endParaRPr lang="en-US" altLang="ja-JP" sz="1600" b="1" dirty="0">
              <a:solidFill>
                <a:srgbClr val="FF0000"/>
              </a:solidFill>
              <a:latin typeface="BIZ UDPゴシック" panose="020B0400000000000000" pitchFamily="50" charset="-128"/>
              <a:ea typeface="BIZ UDPゴシック" panose="020B0400000000000000" pitchFamily="50" charset="-128"/>
            </a:endParaRPr>
          </a:p>
          <a:p>
            <a:pPr marL="0" indent="0" defTabSz="457200">
              <a:lnSpc>
                <a:spcPct val="100000"/>
              </a:lnSpc>
              <a:spcBef>
                <a:spcPts val="0"/>
              </a:spcBef>
              <a:spcAft>
                <a:spcPts val="0"/>
              </a:spcAft>
              <a:buClrTx/>
              <a:buSzTx/>
              <a:buFontTx/>
              <a:buNone/>
              <a:defRPr/>
            </a:pPr>
            <a:r>
              <a:rPr lang="ja-JP" altLang="en-US" sz="1600" b="1" dirty="0">
                <a:solidFill>
                  <a:srgbClr val="FF0000"/>
                </a:solidFill>
                <a:latin typeface="BIZ UDPゴシック" panose="020B0400000000000000" pitchFamily="50" charset="-128"/>
                <a:ea typeface="BIZ UDPゴシック" panose="020B0400000000000000" pitchFamily="50" charset="-128"/>
              </a:rPr>
              <a:t>　</a:t>
            </a:r>
            <a:r>
              <a:rPr lang="ja-JP" altLang="en-US" sz="1600" dirty="0">
                <a:solidFill>
                  <a:srgbClr val="2A1A00"/>
                </a:solidFill>
                <a:latin typeface="BIZ UDPゴシック" panose="020B0400000000000000" pitchFamily="50" charset="-128"/>
                <a:ea typeface="BIZ UDPゴシック" panose="020B0400000000000000" pitchFamily="50" charset="-128"/>
              </a:rPr>
              <a:t>保健所では、随時感染症対策についての相談を受け付けております。必要に応じて施設内の職員研修への出前講座も行っておりますので、</a:t>
            </a:r>
            <a:endParaRPr lang="en-US" altLang="ja-JP" sz="1600" dirty="0">
              <a:solidFill>
                <a:srgbClr val="2A1A00"/>
              </a:solidFill>
              <a:latin typeface="BIZ UDPゴシック" panose="020B0400000000000000" pitchFamily="50" charset="-128"/>
              <a:ea typeface="BIZ UDPゴシック" panose="020B0400000000000000" pitchFamily="50" charset="-128"/>
            </a:endParaRPr>
          </a:p>
          <a:p>
            <a:pPr marL="0" indent="0" defTabSz="457200">
              <a:lnSpc>
                <a:spcPct val="100000"/>
              </a:lnSpc>
              <a:spcBef>
                <a:spcPts val="0"/>
              </a:spcBef>
              <a:spcAft>
                <a:spcPts val="0"/>
              </a:spcAft>
              <a:buClrTx/>
              <a:buSzTx/>
              <a:buFontTx/>
              <a:buNone/>
              <a:defRPr/>
            </a:pPr>
            <a:r>
              <a:rPr lang="ja-JP" altLang="en-US" sz="1600" dirty="0">
                <a:solidFill>
                  <a:srgbClr val="2A1A00"/>
                </a:solidFill>
                <a:latin typeface="BIZ UDPゴシック" panose="020B0400000000000000" pitchFamily="50" charset="-128"/>
                <a:ea typeface="BIZ UDPゴシック" panose="020B0400000000000000" pitchFamily="50" charset="-128"/>
              </a:rPr>
              <a:t>まずはお問い合わせください。</a:t>
            </a:r>
            <a:endParaRPr lang="en-US" altLang="ja-JP" sz="1600" dirty="0">
              <a:solidFill>
                <a:srgbClr val="2A1A00"/>
              </a:solidFill>
              <a:latin typeface="BIZ UDPゴシック" panose="020B0400000000000000" pitchFamily="50" charset="-128"/>
              <a:ea typeface="BIZ UDPゴシック" panose="020B0400000000000000" pitchFamily="50" charset="-128"/>
            </a:endParaRPr>
          </a:p>
          <a:p>
            <a:pPr marL="0" indent="0" defTabSz="457200">
              <a:lnSpc>
                <a:spcPct val="100000"/>
              </a:lnSpc>
              <a:spcBef>
                <a:spcPts val="0"/>
              </a:spcBef>
              <a:spcAft>
                <a:spcPts val="0"/>
              </a:spcAft>
              <a:buClrTx/>
              <a:buSzTx/>
              <a:buFontTx/>
              <a:buNone/>
              <a:defRPr/>
            </a:pPr>
            <a:endParaRPr lang="en-US" altLang="ja-JP" sz="1200" dirty="0">
              <a:latin typeface="BIZ UDPゴシック" panose="020B0400000000000000" pitchFamily="50" charset="-128"/>
              <a:ea typeface="BIZ UDPゴシック" panose="020B0400000000000000" pitchFamily="50" charset="-128"/>
            </a:endParaRPr>
          </a:p>
          <a:p>
            <a:pPr marL="0" indent="0" defTabSz="457200">
              <a:lnSpc>
                <a:spcPct val="100000"/>
              </a:lnSpc>
              <a:spcBef>
                <a:spcPts val="0"/>
              </a:spcBef>
              <a:spcAft>
                <a:spcPts val="0"/>
              </a:spcAft>
              <a:buClrTx/>
              <a:buSzTx/>
              <a:buFontTx/>
              <a:buNone/>
              <a:defRPr/>
            </a:pPr>
            <a:r>
              <a:rPr lang="ja-JP" altLang="en-US" sz="1200" dirty="0">
                <a:solidFill>
                  <a:schemeClr val="tx1"/>
                </a:solidFill>
                <a:latin typeface="BIZ UDPゴシック" panose="020B0400000000000000" pitchFamily="50" charset="-128"/>
                <a:ea typeface="BIZ UDPゴシック" panose="020B0400000000000000" pitchFamily="50" charset="-128"/>
              </a:rPr>
              <a:t>　</a:t>
            </a:r>
            <a:r>
              <a:rPr lang="en-US" altLang="ja-JP" sz="1200" dirty="0">
                <a:solidFill>
                  <a:schemeClr val="tx1"/>
                </a:solidFill>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問合せ先</a:t>
            </a:r>
            <a:r>
              <a:rPr lang="en-US" altLang="ja-JP" sz="1200" dirty="0">
                <a:solidFill>
                  <a:schemeClr val="tx1"/>
                </a:solidFill>
                <a:latin typeface="BIZ UDPゴシック" panose="020B0400000000000000" pitchFamily="50" charset="-128"/>
                <a:ea typeface="BIZ UDPゴシック" panose="020B0400000000000000" pitchFamily="50" charset="-128"/>
              </a:rPr>
              <a:t>】</a:t>
            </a:r>
          </a:p>
          <a:p>
            <a:pPr marL="0" indent="0" defTabSz="457200">
              <a:lnSpc>
                <a:spcPct val="100000"/>
              </a:lnSpc>
              <a:spcBef>
                <a:spcPts val="0"/>
              </a:spcBef>
              <a:spcAft>
                <a:spcPts val="0"/>
              </a:spcAft>
              <a:buClrTx/>
              <a:buSzTx/>
              <a:buFontTx/>
              <a:buNone/>
              <a:defRPr/>
            </a:pPr>
            <a:r>
              <a:rPr lang="ja-JP" altLang="en-US" sz="1200" dirty="0">
                <a:solidFill>
                  <a:schemeClr val="tx1"/>
                </a:solidFill>
                <a:latin typeface="BIZ UDPゴシック" panose="020B0400000000000000" pitchFamily="50" charset="-128"/>
                <a:ea typeface="BIZ UDPゴシック" panose="020B0400000000000000" pitchFamily="50" charset="-128"/>
              </a:rPr>
              <a:t>　</a:t>
            </a:r>
            <a:r>
              <a:rPr lang="ja-JP" altLang="en-US" sz="1400" dirty="0">
                <a:solidFill>
                  <a:schemeClr val="tx1"/>
                </a:solidFill>
                <a:latin typeface="BIZ UDPゴシック" panose="020B0400000000000000" pitchFamily="50" charset="-128"/>
                <a:ea typeface="BIZ UDPゴシック" panose="020B0400000000000000" pitchFamily="50" charset="-128"/>
              </a:rPr>
              <a:t>西宮市保健所　感染症予防チーム　</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0" indent="0" defTabSz="457200">
              <a:lnSpc>
                <a:spcPct val="100000"/>
              </a:lnSpc>
              <a:spcBef>
                <a:spcPts val="0"/>
              </a:spcBef>
              <a:spcAft>
                <a:spcPts val="0"/>
              </a:spcAft>
              <a:buClrTx/>
              <a:buSzTx/>
              <a:buFontTx/>
              <a:buNone/>
              <a:defRPr/>
            </a:pPr>
            <a:r>
              <a:rPr lang="ja-JP" altLang="en-US" sz="1400" dirty="0">
                <a:solidFill>
                  <a:schemeClr val="tx1"/>
                </a:solidFill>
                <a:latin typeface="BIZ UDPゴシック" panose="020B0400000000000000" pitchFamily="50" charset="-128"/>
                <a:ea typeface="BIZ UDPゴシック" panose="020B0400000000000000" pitchFamily="50" charset="-128"/>
              </a:rPr>
              <a:t>　電話：</a:t>
            </a:r>
            <a:r>
              <a:rPr lang="en-US" altLang="ja-JP" sz="1400" dirty="0">
                <a:solidFill>
                  <a:schemeClr val="tx1"/>
                </a:solidFill>
                <a:latin typeface="BIZ UDPゴシック" panose="020B0400000000000000" pitchFamily="50" charset="-128"/>
                <a:ea typeface="BIZ UDPゴシック" panose="020B0400000000000000" pitchFamily="50" charset="-128"/>
              </a:rPr>
              <a:t>0798-26-3675 </a:t>
            </a:r>
          </a:p>
          <a:p>
            <a:pPr marL="0" indent="0" defTabSz="457200">
              <a:lnSpc>
                <a:spcPct val="100000"/>
              </a:lnSpc>
              <a:spcBef>
                <a:spcPts val="0"/>
              </a:spcBef>
              <a:spcAft>
                <a:spcPts val="0"/>
              </a:spcAft>
              <a:buClrTx/>
              <a:buSzTx/>
              <a:buFontTx/>
              <a:buNone/>
              <a:defRPr/>
            </a:pPr>
            <a:r>
              <a:rPr lang="ja-JP" altLang="en-US" sz="1400" dirty="0">
                <a:solidFill>
                  <a:schemeClr val="tx1"/>
                </a:solidFill>
                <a:latin typeface="BIZ UDPゴシック" panose="020B0400000000000000" pitchFamily="50" charset="-128"/>
                <a:ea typeface="BIZ UDPゴシック" panose="020B0400000000000000" pitchFamily="50" charset="-128"/>
              </a:rPr>
              <a:t>　メール：</a:t>
            </a:r>
            <a:r>
              <a:rPr lang="en-US" altLang="ja-JP" sz="1400" dirty="0" err="1">
                <a:solidFill>
                  <a:schemeClr val="tx1"/>
                </a:solidFill>
                <a:latin typeface="BIZ UDPゴシック" panose="020B0400000000000000" pitchFamily="50" charset="-128"/>
                <a:ea typeface="BIZ UDPゴシック" panose="020B0400000000000000" pitchFamily="50" charset="-128"/>
              </a:rPr>
              <a:t>hokenyobo@nishi.or</a:t>
            </a:r>
            <a:r>
              <a:rPr lang="en-US" altLang="ja-JP"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ｊｐ</a:t>
            </a:r>
            <a:endParaRPr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8" name="正方形/長方形 7">
            <a:extLst>
              <a:ext uri="{FF2B5EF4-FFF2-40B4-BE49-F238E27FC236}">
                <a16:creationId xmlns:a16="http://schemas.microsoft.com/office/drawing/2014/main" id="{0FCE2B95-902F-12B4-8C20-C8A27C5F424F}"/>
              </a:ext>
            </a:extLst>
          </p:cNvPr>
          <p:cNvSpPr/>
          <p:nvPr/>
        </p:nvSpPr>
        <p:spPr>
          <a:xfrm>
            <a:off x="416338" y="3207293"/>
            <a:ext cx="4787658" cy="323305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00000000-0008-0000-0000-0000120000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677" r="16810" b="22465"/>
          <a:stretch/>
        </p:blipFill>
        <p:spPr>
          <a:xfrm>
            <a:off x="5378712" y="3765163"/>
            <a:ext cx="1497949" cy="1233813"/>
          </a:xfrm>
          <a:prstGeom prst="rect">
            <a:avLst/>
          </a:prstGeom>
        </p:spPr>
      </p:pic>
      <p:pic>
        <p:nvPicPr>
          <p:cNvPr id="10" name="図 9">
            <a:extLst>
              <a:ext uri="{FF2B5EF4-FFF2-40B4-BE49-F238E27FC236}">
                <a16:creationId xmlns:a16="http://schemas.microsoft.com/office/drawing/2014/main" id="{00000000-0008-0000-0000-0000190000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889" t="7406" r="13055" b="739"/>
          <a:stretch/>
        </p:blipFill>
        <p:spPr>
          <a:xfrm>
            <a:off x="7212466" y="3765163"/>
            <a:ext cx="2432427" cy="2462212"/>
          </a:xfrm>
          <a:prstGeom prst="rect">
            <a:avLst/>
          </a:prstGeom>
        </p:spPr>
      </p:pic>
      <p:pic>
        <p:nvPicPr>
          <p:cNvPr id="11" name="図 10">
            <a:extLst>
              <a:ext uri="{FF2B5EF4-FFF2-40B4-BE49-F238E27FC236}">
                <a16:creationId xmlns:a16="http://schemas.microsoft.com/office/drawing/2014/main" id="{00000000-0008-0000-0000-0000180000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9" t="10100" r="11538" b="32661"/>
          <a:stretch/>
        </p:blipFill>
        <p:spPr>
          <a:xfrm>
            <a:off x="5346282" y="5137441"/>
            <a:ext cx="2167045" cy="1089934"/>
          </a:xfrm>
          <a:prstGeom prst="rect">
            <a:avLst/>
          </a:prstGeom>
        </p:spPr>
      </p:pic>
      <p:pic>
        <p:nvPicPr>
          <p:cNvPr id="3" name="スライド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77902" y="438213"/>
            <a:ext cx="487363" cy="487363"/>
          </a:xfrm>
          <a:prstGeom prst="rect">
            <a:avLst/>
          </a:prstGeom>
        </p:spPr>
      </p:pic>
    </p:spTree>
    <p:extLst>
      <p:ext uri="{BB962C8B-B14F-4D97-AF65-F5344CB8AC3E}">
        <p14:creationId xmlns:p14="http://schemas.microsoft.com/office/powerpoint/2010/main" val="3275852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318052" y="2981738"/>
            <a:ext cx="9395791" cy="954157"/>
          </a:xfrm>
        </p:spPr>
        <p:txBody>
          <a:bodyPr>
            <a:normAutofit fontScale="90000"/>
          </a:bodyPr>
          <a:lstStyle/>
          <a:p>
            <a:r>
              <a:rPr lang="ja-JP" altLang="en-US" sz="2800" dirty="0"/>
              <a:t>　　　　　　　　　　　</a:t>
            </a:r>
            <a:r>
              <a:rPr lang="ja-JP" altLang="en-US" sz="7200" dirty="0"/>
              <a:t>　</a:t>
            </a:r>
            <a:r>
              <a:rPr lang="ja-JP" altLang="en-US" sz="7200" dirty="0">
                <a:latin typeface="BIZ UDPゴシック" panose="020B0400000000000000" pitchFamily="50" charset="-128"/>
                <a:ea typeface="BIZ UDPゴシック" panose="020B0400000000000000" pitchFamily="50" charset="-128"/>
              </a:rPr>
              <a:t>手指衛生</a:t>
            </a:r>
            <a:endParaRPr kumimoji="1" lang="ja-JP" altLang="en-US" sz="7200" dirty="0">
              <a:latin typeface="BIZ UDPゴシック" panose="020B0400000000000000" pitchFamily="50" charset="-128"/>
              <a:ea typeface="BIZ UDPゴシック" panose="020B0400000000000000" pitchFamily="50" charset="-128"/>
            </a:endParaRPr>
          </a:p>
        </p:txBody>
      </p:sp>
      <p:pic>
        <p:nvPicPr>
          <p:cNvPr id="2" name="スライド２">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68220" y="341457"/>
            <a:ext cx="487363" cy="487363"/>
          </a:xfrm>
          <a:prstGeom prst="rect">
            <a:avLst/>
          </a:prstGeom>
        </p:spPr>
      </p:pic>
    </p:spTree>
    <p:extLst>
      <p:ext uri="{BB962C8B-B14F-4D97-AF65-F5344CB8AC3E}">
        <p14:creationId xmlns:p14="http://schemas.microsoft.com/office/powerpoint/2010/main" val="633166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F41662-6F3D-2815-E3B3-02A6282E429C}"/>
              </a:ext>
            </a:extLst>
          </p:cNvPr>
          <p:cNvSpPr>
            <a:spLocks noGrp="1"/>
          </p:cNvSpPr>
          <p:nvPr>
            <p:ph type="title"/>
          </p:nvPr>
        </p:nvSpPr>
        <p:spPr>
          <a:xfrm>
            <a:off x="1060522" y="294461"/>
            <a:ext cx="7966710" cy="631115"/>
          </a:xfrm>
        </p:spPr>
        <p:txBody>
          <a:bodyPr>
            <a:normAutofit/>
          </a:bodyPr>
          <a:lstStyle/>
          <a:p>
            <a:r>
              <a:rPr lang="ja-JP" altLang="en-US" sz="2800" dirty="0">
                <a:latin typeface="BIZ UDPゴシック" panose="020B0400000000000000" pitchFamily="50" charset="-128"/>
                <a:ea typeface="BIZ UDPゴシック" panose="020B0400000000000000" pitchFamily="50" charset="-128"/>
              </a:rPr>
              <a:t>西宮市保健所での取り組み</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コンテンツ プレースホルダー 3">
            <a:extLst>
              <a:ext uri="{FF2B5EF4-FFF2-40B4-BE49-F238E27FC236}">
                <a16:creationId xmlns:a16="http://schemas.microsoft.com/office/drawing/2014/main" id="{BFA1CBE9-730A-B98D-E6F6-50A537C854F5}"/>
              </a:ext>
            </a:extLst>
          </p:cNvPr>
          <p:cNvSpPr txBox="1">
            <a:spLocks noGrp="1"/>
          </p:cNvSpPr>
          <p:nvPr>
            <p:ph idx="1"/>
          </p:nvPr>
        </p:nvSpPr>
        <p:spPr>
          <a:xfrm>
            <a:off x="315685" y="1138334"/>
            <a:ext cx="9274630" cy="5155257"/>
          </a:xfrm>
          <a:prstGeom prst="rect">
            <a:avLst/>
          </a:prstGeom>
          <a:noFill/>
        </p:spPr>
        <p:txBody>
          <a:bodyPr wrap="square" rtlCol="0">
            <a:spAutoFit/>
          </a:bodyPr>
          <a:lstStyle/>
          <a:p>
            <a:pPr marL="0" indent="0">
              <a:buNone/>
              <a:defRPr/>
            </a:pPr>
            <a:r>
              <a:rPr kumimoji="1" lang="ja-JP" altLang="en-US" b="1" dirty="0">
                <a:solidFill>
                  <a:srgbClr val="FF0000"/>
                </a:solidFill>
                <a:latin typeface="BIZ UDPゴシック" panose="020B0400000000000000" pitchFamily="50" charset="-128"/>
                <a:ea typeface="BIZ UDPゴシック" panose="020B0400000000000000" pitchFamily="50" charset="-128"/>
              </a:rPr>
              <a:t>〇手洗いチェッカーの貸出について</a:t>
            </a:r>
            <a:endParaRPr kumimoji="1" lang="en-US" altLang="ja-JP" b="1" dirty="0">
              <a:solidFill>
                <a:srgbClr val="FF0000"/>
              </a:solidFill>
              <a:latin typeface="BIZ UDPゴシック" panose="020B0400000000000000" pitchFamily="50" charset="-128"/>
              <a:ea typeface="BIZ UDPゴシック" panose="020B0400000000000000" pitchFamily="50" charset="-128"/>
            </a:endParaRPr>
          </a:p>
          <a:p>
            <a:pPr marL="0" indent="0">
              <a:buNone/>
              <a:defRPr/>
            </a:pPr>
            <a:r>
              <a:rPr lang="ja-JP" altLang="en-US" sz="1600" dirty="0">
                <a:solidFill>
                  <a:srgbClr val="2A1A00"/>
                </a:solidFill>
                <a:latin typeface="BIZ UDPゴシック" panose="020B0400000000000000" pitchFamily="50" charset="-128"/>
                <a:ea typeface="BIZ UDPゴシック" panose="020B0400000000000000" pitchFamily="50" charset="-128"/>
              </a:rPr>
              <a:t>　</a:t>
            </a:r>
            <a:r>
              <a:rPr kumimoji="1" lang="ja-JP" altLang="en-US" sz="1600" dirty="0">
                <a:solidFill>
                  <a:srgbClr val="2A1A00"/>
                </a:solidFill>
                <a:latin typeface="BIZ UDPゴシック" panose="020B0400000000000000" pitchFamily="50" charset="-128"/>
                <a:ea typeface="BIZ UDPゴシック" panose="020B0400000000000000" pitchFamily="50" charset="-128"/>
              </a:rPr>
              <a:t>手洗いチェッカーとは、専用のローションを塗り、手洗い後に</a:t>
            </a:r>
            <a:endParaRPr kumimoji="1" lang="en-US" altLang="ja-JP" sz="1600" dirty="0">
              <a:solidFill>
                <a:srgbClr val="2A1A00"/>
              </a:solidFill>
              <a:latin typeface="BIZ UDPゴシック" panose="020B0400000000000000" pitchFamily="50" charset="-128"/>
              <a:ea typeface="BIZ UDPゴシック" panose="020B0400000000000000" pitchFamily="50" charset="-128"/>
            </a:endParaRPr>
          </a:p>
          <a:p>
            <a:pPr marL="0" indent="0">
              <a:buNone/>
              <a:defRPr/>
            </a:pPr>
            <a:r>
              <a:rPr lang="ja-JP" altLang="en-US" sz="1600" dirty="0">
                <a:solidFill>
                  <a:srgbClr val="2A1A00"/>
                </a:solidFill>
                <a:latin typeface="BIZ UDPゴシック" panose="020B0400000000000000" pitchFamily="50" charset="-128"/>
                <a:ea typeface="BIZ UDPゴシック" panose="020B0400000000000000" pitchFamily="50" charset="-128"/>
              </a:rPr>
              <a:t>　</a:t>
            </a:r>
            <a:r>
              <a:rPr kumimoji="1" lang="ja-JP" altLang="en-US" sz="1600" dirty="0">
                <a:solidFill>
                  <a:srgbClr val="2A1A00"/>
                </a:solidFill>
                <a:latin typeface="BIZ UDPゴシック" panose="020B0400000000000000" pitchFamily="50" charset="-128"/>
                <a:ea typeface="BIZ UDPゴシック" panose="020B0400000000000000" pitchFamily="50" charset="-128"/>
              </a:rPr>
              <a:t>ブラックライトを当てることで、</a:t>
            </a:r>
            <a:r>
              <a:rPr kumimoji="1" lang="ja-JP" altLang="en-US" sz="1600" b="1" dirty="0">
                <a:solidFill>
                  <a:srgbClr val="2A1A00"/>
                </a:solidFill>
                <a:latin typeface="BIZ UDPゴシック" panose="020B0400000000000000" pitchFamily="50" charset="-128"/>
                <a:ea typeface="BIZ UDPゴシック" panose="020B0400000000000000" pitchFamily="50" charset="-128"/>
              </a:rPr>
              <a:t>普段の手洗いで洗い残し</a:t>
            </a:r>
            <a:r>
              <a:rPr kumimoji="1" lang="ja-JP" altLang="en-US" sz="1600" dirty="0">
                <a:solidFill>
                  <a:srgbClr val="2A1A00"/>
                </a:solidFill>
                <a:latin typeface="BIZ UDPゴシック" panose="020B0400000000000000" pitchFamily="50" charset="-128"/>
                <a:ea typeface="BIZ UDPゴシック" panose="020B0400000000000000" pitchFamily="50" charset="-128"/>
              </a:rPr>
              <a:t>が</a:t>
            </a:r>
            <a:endParaRPr kumimoji="1" lang="en-US" altLang="ja-JP" sz="1600" dirty="0">
              <a:solidFill>
                <a:srgbClr val="2A1A00"/>
              </a:solidFill>
              <a:latin typeface="BIZ UDPゴシック" panose="020B0400000000000000" pitchFamily="50" charset="-128"/>
              <a:ea typeface="BIZ UDPゴシック" panose="020B0400000000000000" pitchFamily="50" charset="-128"/>
            </a:endParaRPr>
          </a:p>
          <a:p>
            <a:pPr marL="0" indent="0">
              <a:buNone/>
              <a:defRPr/>
            </a:pPr>
            <a:r>
              <a:rPr lang="ja-JP" altLang="en-US" sz="1600" dirty="0">
                <a:solidFill>
                  <a:srgbClr val="2A1A00"/>
                </a:solidFill>
                <a:latin typeface="BIZ UDPゴシック" panose="020B0400000000000000" pitchFamily="50" charset="-128"/>
                <a:ea typeface="BIZ UDPゴシック" panose="020B0400000000000000" pitchFamily="50" charset="-128"/>
              </a:rPr>
              <a:t>　</a:t>
            </a:r>
            <a:r>
              <a:rPr kumimoji="1" lang="ja-JP" altLang="en-US" sz="1600" dirty="0">
                <a:solidFill>
                  <a:srgbClr val="2A1A00"/>
                </a:solidFill>
                <a:latin typeface="BIZ UDPゴシック" panose="020B0400000000000000" pitchFamily="50" charset="-128"/>
                <a:ea typeface="BIZ UDPゴシック" panose="020B0400000000000000" pitchFamily="50" charset="-128"/>
              </a:rPr>
              <a:t>どの程度あるかを確認し、感染予防に活かすための機械です。</a:t>
            </a:r>
            <a:endParaRPr kumimoji="1" lang="en-US" altLang="ja-JP" sz="1600" dirty="0">
              <a:solidFill>
                <a:srgbClr val="2A1A00"/>
              </a:solidFill>
              <a:latin typeface="BIZ UDPゴシック" panose="020B0400000000000000" pitchFamily="50" charset="-128"/>
              <a:ea typeface="BIZ UDPゴシック" panose="020B0400000000000000" pitchFamily="50" charset="-128"/>
            </a:endParaRPr>
          </a:p>
          <a:p>
            <a:pPr marL="0" indent="0">
              <a:buNone/>
              <a:defRPr/>
            </a:pPr>
            <a:r>
              <a:rPr kumimoji="1" lang="ja-JP" altLang="en-US" sz="1600" dirty="0">
                <a:solidFill>
                  <a:srgbClr val="2A1A00"/>
                </a:solidFill>
                <a:latin typeface="BIZ UDPゴシック" panose="020B0400000000000000" pitchFamily="50" charset="-128"/>
                <a:ea typeface="BIZ UDPゴシック" panose="020B0400000000000000" pitchFamily="50" charset="-128"/>
              </a:rPr>
              <a:t>　</a:t>
            </a:r>
            <a:r>
              <a:rPr kumimoji="1" lang="ja-JP" altLang="en-US" sz="1600" b="1" u="sng" dirty="0">
                <a:solidFill>
                  <a:srgbClr val="2A1A00"/>
                </a:solidFill>
                <a:latin typeface="BIZ UDPゴシック" panose="020B0400000000000000" pitchFamily="50" charset="-128"/>
                <a:ea typeface="BIZ UDPゴシック" panose="020B0400000000000000" pitchFamily="50" charset="-128"/>
              </a:rPr>
              <a:t>施設内の研修等でご活用いただけます。</a:t>
            </a:r>
          </a:p>
          <a:p>
            <a:pPr marL="0" indent="0">
              <a:buNone/>
              <a:defRPr/>
            </a:pPr>
            <a:r>
              <a:rPr lang="ja-JP" altLang="en-US" sz="1800" b="1" dirty="0">
                <a:solidFill>
                  <a:srgbClr val="FF0000"/>
                </a:solidFill>
                <a:latin typeface="BIZ UDPゴシック" panose="020B0400000000000000" pitchFamily="50" charset="-128"/>
                <a:ea typeface="BIZ UDPゴシック" panose="020B0400000000000000" pitchFamily="50" charset="-128"/>
              </a:rPr>
              <a:t>　</a:t>
            </a:r>
            <a:endParaRPr lang="en-US" altLang="ja-JP" sz="1800" b="1" dirty="0">
              <a:solidFill>
                <a:srgbClr val="FF0000"/>
              </a:solidFill>
              <a:latin typeface="BIZ UDPゴシック" panose="020B0400000000000000" pitchFamily="50" charset="-128"/>
              <a:ea typeface="BIZ UDPゴシック" panose="020B0400000000000000" pitchFamily="50" charset="-128"/>
            </a:endParaRPr>
          </a:p>
          <a:p>
            <a:pPr marL="0" indent="0">
              <a:buNone/>
              <a:defRPr/>
            </a:pPr>
            <a:r>
              <a:rPr lang="ja-JP" altLang="en-US" sz="1800" b="1" dirty="0">
                <a:solidFill>
                  <a:srgbClr val="FF0000"/>
                </a:solidFill>
                <a:latin typeface="BIZ UDPゴシック" panose="020B0400000000000000" pitchFamily="50" charset="-128"/>
                <a:ea typeface="BIZ UDPゴシック" panose="020B0400000000000000" pitchFamily="50" charset="-128"/>
              </a:rPr>
              <a:t>　</a:t>
            </a:r>
            <a:r>
              <a:rPr kumimoji="1" lang="ja-JP" altLang="en-US" sz="1600" dirty="0">
                <a:solidFill>
                  <a:srgbClr val="2A1A00"/>
                </a:solidFill>
                <a:latin typeface="BIZ UDPゴシック" panose="020B0400000000000000" pitchFamily="50" charset="-128"/>
                <a:ea typeface="BIZ UDPゴシック" panose="020B0400000000000000" pitchFamily="50" charset="-128"/>
              </a:rPr>
              <a:t>・対象　西宮市内の事業所または団体　</a:t>
            </a:r>
            <a:r>
              <a:rPr kumimoji="1" lang="en-US" altLang="ja-JP" sz="1600" dirty="0">
                <a:solidFill>
                  <a:srgbClr val="2A1A00"/>
                </a:solidFill>
                <a:latin typeface="BIZ UDPゴシック" panose="020B0400000000000000" pitchFamily="50" charset="-128"/>
                <a:ea typeface="BIZ UDPゴシック" panose="020B0400000000000000" pitchFamily="50" charset="-128"/>
              </a:rPr>
              <a:t>※</a:t>
            </a:r>
            <a:r>
              <a:rPr kumimoji="1" lang="ja-JP" altLang="en-US" sz="1600" dirty="0">
                <a:solidFill>
                  <a:srgbClr val="2A1A00"/>
                </a:solidFill>
                <a:latin typeface="BIZ UDPゴシック" panose="020B0400000000000000" pitchFamily="50" charset="-128"/>
                <a:ea typeface="BIZ UDPゴシック" panose="020B0400000000000000" pitchFamily="50" charset="-128"/>
              </a:rPr>
              <a:t>個人への貸出不可</a:t>
            </a:r>
            <a:endParaRPr lang="en-US" altLang="ja-JP" sz="1600" dirty="0">
              <a:solidFill>
                <a:srgbClr val="2A1A00"/>
              </a:solidFill>
              <a:latin typeface="BIZ UDPゴシック" panose="020B0400000000000000" pitchFamily="50" charset="-128"/>
              <a:ea typeface="BIZ UDPゴシック" panose="020B0400000000000000" pitchFamily="50" charset="-128"/>
            </a:endParaRPr>
          </a:p>
          <a:p>
            <a:pPr marL="0" indent="0">
              <a:buNone/>
              <a:defRPr/>
            </a:pPr>
            <a:r>
              <a:rPr kumimoji="1" lang="ja-JP" altLang="en-US" sz="1600" dirty="0">
                <a:solidFill>
                  <a:srgbClr val="2A1A00"/>
                </a:solidFill>
                <a:latin typeface="BIZ UDPゴシック" panose="020B0400000000000000" pitchFamily="50" charset="-128"/>
                <a:ea typeface="BIZ UDPゴシック" panose="020B0400000000000000" pitchFamily="50" charset="-128"/>
              </a:rPr>
              <a:t>　・期間　貸出日から最長</a:t>
            </a:r>
            <a:r>
              <a:rPr kumimoji="1" lang="en-US" altLang="ja-JP" sz="1600" dirty="0">
                <a:solidFill>
                  <a:srgbClr val="2A1A00"/>
                </a:solidFill>
                <a:latin typeface="BIZ UDPゴシック" panose="020B0400000000000000" pitchFamily="50" charset="-128"/>
                <a:ea typeface="BIZ UDPゴシック" panose="020B0400000000000000" pitchFamily="50" charset="-128"/>
              </a:rPr>
              <a:t>1</a:t>
            </a:r>
            <a:r>
              <a:rPr kumimoji="1" lang="ja-JP" altLang="en-US" sz="1600" dirty="0">
                <a:solidFill>
                  <a:srgbClr val="2A1A00"/>
                </a:solidFill>
                <a:latin typeface="BIZ UDPゴシック" panose="020B0400000000000000" pitchFamily="50" charset="-128"/>
                <a:ea typeface="BIZ UDPゴシック" panose="020B0400000000000000" pitchFamily="50" charset="-128"/>
              </a:rPr>
              <a:t>週間まで</a:t>
            </a:r>
            <a:endParaRPr lang="en-US" altLang="ja-JP" sz="1600" dirty="0">
              <a:solidFill>
                <a:srgbClr val="2A1A00"/>
              </a:solidFill>
              <a:latin typeface="BIZ UDPゴシック" panose="020B0400000000000000" pitchFamily="50" charset="-128"/>
              <a:ea typeface="BIZ UDPゴシック" panose="020B0400000000000000" pitchFamily="50" charset="-128"/>
            </a:endParaRPr>
          </a:p>
          <a:p>
            <a:pPr marL="0" indent="0">
              <a:buNone/>
              <a:defRPr/>
            </a:pPr>
            <a:r>
              <a:rPr kumimoji="1" lang="ja-JP" altLang="en-US" sz="1600" dirty="0">
                <a:solidFill>
                  <a:srgbClr val="2A1A00"/>
                </a:solidFill>
                <a:latin typeface="BIZ UDPゴシック" panose="020B0400000000000000" pitchFamily="50" charset="-128"/>
                <a:ea typeface="BIZ UDPゴシック" panose="020B0400000000000000" pitchFamily="50" charset="-128"/>
              </a:rPr>
              <a:t>　・物品　手洗いチェッカー本体、付属の専用ローション、取扱い説明書</a:t>
            </a:r>
            <a:endParaRPr kumimoji="1" lang="en-US" altLang="ja-JP" sz="1600" dirty="0">
              <a:solidFill>
                <a:srgbClr val="2A1A00"/>
              </a:solidFill>
              <a:latin typeface="BIZ UDPゴシック" panose="020B0400000000000000" pitchFamily="50" charset="-128"/>
              <a:ea typeface="BIZ UDPゴシック" panose="020B0400000000000000" pitchFamily="50" charset="-128"/>
            </a:endParaRPr>
          </a:p>
          <a:p>
            <a:pPr marL="0" indent="0">
              <a:buNone/>
              <a:defRPr/>
            </a:pPr>
            <a:r>
              <a:rPr lang="ja-JP" altLang="en-US" sz="1600" dirty="0">
                <a:solidFill>
                  <a:srgbClr val="2A1A00"/>
                </a:solidFill>
                <a:latin typeface="BIZ UDPゴシック" panose="020B0400000000000000" pitchFamily="50" charset="-128"/>
                <a:ea typeface="BIZ UDPゴシック" panose="020B0400000000000000" pitchFamily="50" charset="-128"/>
              </a:rPr>
              <a:t>　</a:t>
            </a:r>
            <a:r>
              <a:rPr kumimoji="1" lang="ja-JP" altLang="en-US" sz="1600" dirty="0">
                <a:solidFill>
                  <a:srgbClr val="2A1A00"/>
                </a:solidFill>
                <a:latin typeface="BIZ UDPゴシック" panose="020B0400000000000000" pitchFamily="50" charset="-128"/>
                <a:ea typeface="BIZ UDPゴシック" panose="020B0400000000000000" pitchFamily="50" charset="-128"/>
              </a:rPr>
              <a:t>・方法　（</a:t>
            </a:r>
            <a:r>
              <a:rPr kumimoji="1" lang="en-US" altLang="ja-JP" sz="1600" dirty="0">
                <a:solidFill>
                  <a:srgbClr val="2A1A00"/>
                </a:solidFill>
                <a:latin typeface="BIZ UDPゴシック" panose="020B0400000000000000" pitchFamily="50" charset="-128"/>
                <a:ea typeface="BIZ UDPゴシック" panose="020B0400000000000000" pitchFamily="50" charset="-128"/>
              </a:rPr>
              <a:t>1</a:t>
            </a:r>
            <a:r>
              <a:rPr kumimoji="1" lang="ja-JP" altLang="en-US" sz="1600" dirty="0">
                <a:solidFill>
                  <a:srgbClr val="2A1A00"/>
                </a:solidFill>
                <a:latin typeface="BIZ UDPゴシック" panose="020B0400000000000000" pitchFamily="50" charset="-128"/>
                <a:ea typeface="BIZ UDPゴシック" panose="020B0400000000000000" pitchFamily="50" charset="-128"/>
              </a:rPr>
              <a:t>）</a:t>
            </a:r>
            <a:r>
              <a:rPr lang="ja-JP" altLang="en-US" sz="1600" dirty="0">
                <a:solidFill>
                  <a:srgbClr val="2A1A00"/>
                </a:solidFill>
                <a:latin typeface="BIZ UDPゴシック" panose="020B0400000000000000" pitchFamily="50" charset="-128"/>
                <a:ea typeface="BIZ UDPゴシック" panose="020B0400000000000000" pitchFamily="50" charset="-128"/>
              </a:rPr>
              <a:t>西宮市保健所　</a:t>
            </a:r>
            <a:r>
              <a:rPr kumimoji="1" lang="ja-JP" altLang="en-US" sz="1600" dirty="0">
                <a:solidFill>
                  <a:srgbClr val="2A1A00"/>
                </a:solidFill>
                <a:latin typeface="BIZ UDPゴシック" panose="020B0400000000000000" pitchFamily="50" charset="-128"/>
                <a:ea typeface="BIZ UDPゴシック" panose="020B0400000000000000" pitchFamily="50" charset="-128"/>
              </a:rPr>
              <a:t>感染症予防チームへ電話し、予約</a:t>
            </a:r>
          </a:p>
          <a:p>
            <a:pPr lvl="0"/>
            <a:r>
              <a:rPr kumimoji="1" lang="ja-JP" altLang="en-US" sz="1600" dirty="0">
                <a:solidFill>
                  <a:srgbClr val="2A1A00"/>
                </a:solidFill>
                <a:latin typeface="BIZ UDPゴシック" panose="020B0400000000000000" pitchFamily="50" charset="-128"/>
                <a:ea typeface="BIZ UDPゴシック" panose="020B0400000000000000" pitchFamily="50" charset="-128"/>
              </a:rPr>
              <a:t>　　　　</a:t>
            </a:r>
            <a:r>
              <a:rPr lang="ja-JP" altLang="en-US" sz="1600" dirty="0">
                <a:solidFill>
                  <a:srgbClr val="2A1A00"/>
                </a:solidFill>
                <a:latin typeface="BIZ UDPゴシック" panose="020B0400000000000000" pitchFamily="50" charset="-128"/>
                <a:ea typeface="BIZ UDPゴシック" panose="020B0400000000000000" pitchFamily="50" charset="-128"/>
              </a:rPr>
              <a:t> </a:t>
            </a:r>
            <a:r>
              <a:rPr kumimoji="1" lang="ja-JP" altLang="en-US" sz="1600" dirty="0">
                <a:solidFill>
                  <a:srgbClr val="2A1A00"/>
                </a:solidFill>
                <a:latin typeface="BIZ UDPゴシック" panose="020B0400000000000000" pitchFamily="50" charset="-128"/>
                <a:ea typeface="BIZ UDPゴシック" panose="020B0400000000000000" pitchFamily="50" charset="-128"/>
              </a:rPr>
              <a:t> （</a:t>
            </a:r>
            <a:r>
              <a:rPr kumimoji="1" lang="en-US" altLang="ja-JP" sz="1600" dirty="0">
                <a:solidFill>
                  <a:srgbClr val="2A1A00"/>
                </a:solidFill>
                <a:latin typeface="BIZ UDPゴシック" panose="020B0400000000000000" pitchFamily="50" charset="-128"/>
                <a:ea typeface="BIZ UDPゴシック" panose="020B0400000000000000" pitchFamily="50" charset="-128"/>
              </a:rPr>
              <a:t>2</a:t>
            </a:r>
            <a:r>
              <a:rPr kumimoji="1" lang="ja-JP" altLang="en-US" sz="1600" dirty="0">
                <a:solidFill>
                  <a:srgbClr val="2A1A00"/>
                </a:solidFill>
                <a:latin typeface="BIZ UDPゴシック" panose="020B0400000000000000" pitchFamily="50" charset="-128"/>
                <a:ea typeface="BIZ UDPゴシック" panose="020B0400000000000000" pitchFamily="50" charset="-128"/>
              </a:rPr>
              <a:t>）貸出日に西宮市保健所（西宮市池田町</a:t>
            </a:r>
            <a:r>
              <a:rPr kumimoji="1" lang="en-US" altLang="ja-JP" sz="1600" dirty="0">
                <a:solidFill>
                  <a:srgbClr val="2A1A00"/>
                </a:solidFill>
                <a:latin typeface="BIZ UDPゴシック" panose="020B0400000000000000" pitchFamily="50" charset="-128"/>
                <a:ea typeface="BIZ UDPゴシック" panose="020B0400000000000000" pitchFamily="50" charset="-128"/>
              </a:rPr>
              <a:t>8</a:t>
            </a:r>
            <a:r>
              <a:rPr kumimoji="1" lang="ja-JP" altLang="en-US" sz="1600" dirty="0">
                <a:solidFill>
                  <a:srgbClr val="2A1A00"/>
                </a:solidFill>
                <a:latin typeface="BIZ UDPゴシック" panose="020B0400000000000000" pitchFamily="50" charset="-128"/>
                <a:ea typeface="BIZ UDPゴシック" panose="020B0400000000000000" pitchFamily="50" charset="-128"/>
              </a:rPr>
              <a:t>番</a:t>
            </a:r>
            <a:r>
              <a:rPr kumimoji="1" lang="en-US" altLang="ja-JP" sz="1600" dirty="0">
                <a:solidFill>
                  <a:srgbClr val="2A1A00"/>
                </a:solidFill>
                <a:latin typeface="BIZ UDPゴシック" panose="020B0400000000000000" pitchFamily="50" charset="-128"/>
                <a:ea typeface="BIZ UDPゴシック" panose="020B0400000000000000" pitchFamily="50" charset="-128"/>
              </a:rPr>
              <a:t>11</a:t>
            </a:r>
            <a:r>
              <a:rPr kumimoji="1" lang="ja-JP" altLang="en-US" sz="1600" dirty="0">
                <a:solidFill>
                  <a:srgbClr val="2A1A00"/>
                </a:solidFill>
                <a:latin typeface="BIZ UDPゴシック" panose="020B0400000000000000" pitchFamily="50" charset="-128"/>
                <a:ea typeface="BIZ UDPゴシック" panose="020B0400000000000000" pitchFamily="50" charset="-128"/>
              </a:rPr>
              <a:t>号）</a:t>
            </a:r>
            <a:r>
              <a:rPr kumimoji="1" lang="en-US" altLang="ja-JP" sz="1600" dirty="0">
                <a:solidFill>
                  <a:srgbClr val="2A1A00"/>
                </a:solidFill>
                <a:latin typeface="BIZ UDPゴシック" panose="020B0400000000000000" pitchFamily="50" charset="-128"/>
                <a:ea typeface="BIZ UDPゴシック" panose="020B0400000000000000" pitchFamily="50" charset="-128"/>
              </a:rPr>
              <a:t>3</a:t>
            </a:r>
            <a:r>
              <a:rPr kumimoji="1" lang="ja-JP" altLang="en-US" sz="1600" dirty="0">
                <a:solidFill>
                  <a:srgbClr val="2A1A00"/>
                </a:solidFill>
                <a:latin typeface="BIZ UDPゴシック" panose="020B0400000000000000" pitchFamily="50" charset="-128"/>
                <a:ea typeface="BIZ UDPゴシック" panose="020B0400000000000000" pitchFamily="50" charset="-128"/>
              </a:rPr>
              <a:t>階に来所し、受け渡し</a:t>
            </a:r>
            <a:r>
              <a:rPr kumimoji="1" lang="en-US" altLang="ja-JP" sz="1600" dirty="0">
                <a:solidFill>
                  <a:srgbClr val="2A1A00"/>
                </a:solidFill>
                <a:latin typeface="BIZ UDPゴシック" panose="020B0400000000000000" pitchFamily="50" charset="-128"/>
                <a:ea typeface="BIZ UDPゴシック" panose="020B0400000000000000" pitchFamily="50" charset="-128"/>
              </a:rPr>
              <a:t>※</a:t>
            </a:r>
            <a:r>
              <a:rPr kumimoji="1" lang="ja-JP" altLang="en-US" sz="1600" dirty="0">
                <a:solidFill>
                  <a:srgbClr val="2A1A00"/>
                </a:solidFill>
                <a:latin typeface="BIZ UDPゴシック" panose="020B0400000000000000" pitchFamily="50" charset="-128"/>
                <a:ea typeface="BIZ UDPゴシック" panose="020B0400000000000000" pitchFamily="50" charset="-128"/>
              </a:rPr>
              <a:t>郵送不可</a:t>
            </a:r>
          </a:p>
          <a:p>
            <a:pPr marL="0" lvl="0" indent="0">
              <a:buNone/>
            </a:pPr>
            <a:r>
              <a:rPr kumimoji="1" lang="ja-JP" altLang="en-US" sz="1400" dirty="0">
                <a:solidFill>
                  <a:srgbClr val="2A1A00"/>
                </a:solidFill>
                <a:latin typeface="BIZ UDPゴシック" panose="020B0400000000000000" pitchFamily="50" charset="-128"/>
                <a:ea typeface="BIZ UDPゴシック" panose="020B0400000000000000" pitchFamily="50" charset="-128"/>
              </a:rPr>
              <a:t>  ★詳細についてはこちら（ホームページ　番号：</a:t>
            </a:r>
            <a:r>
              <a:rPr kumimoji="1" lang="en-US" altLang="ja-JP" sz="1400" dirty="0">
                <a:solidFill>
                  <a:srgbClr val="2A1A00"/>
                </a:solidFill>
                <a:latin typeface="BIZ UDPゴシック" panose="020B0400000000000000" pitchFamily="50" charset="-128"/>
                <a:ea typeface="BIZ UDPゴシック" panose="020B0400000000000000" pitchFamily="50" charset="-128"/>
              </a:rPr>
              <a:t>87557977 </a:t>
            </a:r>
            <a:r>
              <a:rPr kumimoji="1" lang="ja-JP" altLang="en-US" sz="1400" dirty="0">
                <a:solidFill>
                  <a:srgbClr val="2A1A00"/>
                </a:solidFill>
                <a:latin typeface="BIZ UDPゴシック" panose="020B0400000000000000" pitchFamily="50" charset="-128"/>
                <a:ea typeface="BIZ UDPゴシック" panose="020B0400000000000000" pitchFamily="50" charset="-128"/>
              </a:rPr>
              <a:t>）</a:t>
            </a:r>
            <a:endParaRPr kumimoji="1" lang="en-US" altLang="ja-JP" sz="1400" dirty="0">
              <a:solidFill>
                <a:srgbClr val="2A1A00"/>
              </a:solidFill>
              <a:latin typeface="BIZ UDPゴシック" panose="020B0400000000000000" pitchFamily="50" charset="-128"/>
              <a:ea typeface="BIZ UDPゴシック" panose="020B0400000000000000" pitchFamily="50" charset="-128"/>
            </a:endParaRPr>
          </a:p>
          <a:p>
            <a:pPr marL="0" lvl="0" indent="0">
              <a:buNone/>
            </a:pPr>
            <a:r>
              <a:rPr kumimoji="1" lang="ja-JP" altLang="en-US" sz="1400" dirty="0">
                <a:solidFill>
                  <a:srgbClr val="2A1A00"/>
                </a:solidFill>
                <a:latin typeface="BIZ UDPゴシック" panose="020B0400000000000000" pitchFamily="50" charset="-128"/>
                <a:ea typeface="BIZ UDPゴシック" panose="020B0400000000000000" pitchFamily="50" charset="-128"/>
              </a:rPr>
              <a:t> </a:t>
            </a:r>
            <a:r>
              <a:rPr kumimoji="1" lang="en-US" altLang="ja-JP" sz="1400" dirty="0">
                <a:solidFill>
                  <a:srgbClr val="2A1A00"/>
                </a:solidFill>
                <a:latin typeface="BIZ UDPゴシック" panose="020B0400000000000000" pitchFamily="50" charset="-128"/>
                <a:ea typeface="BIZ UDPゴシック" panose="020B0400000000000000" pitchFamily="50" charset="-128"/>
                <a:hlinkClick r:id="rId5"/>
              </a:rPr>
              <a:t>https://www.nishi.or.jp/kenko/hokenjojoho/kansensho/kansenyobo/kansenntaisaku.html</a:t>
            </a:r>
            <a:endParaRPr kumimoji="1" lang="en-US" altLang="ja-JP" sz="1400" dirty="0">
              <a:solidFill>
                <a:srgbClr val="2A1A00"/>
              </a:solidFill>
              <a:latin typeface="BIZ UDPゴシック" panose="020B0400000000000000" pitchFamily="50" charset="-128"/>
              <a:ea typeface="BIZ UDPゴシック" panose="020B0400000000000000" pitchFamily="50" charset="-128"/>
            </a:endParaRPr>
          </a:p>
        </p:txBody>
      </p:sp>
      <p:pic>
        <p:nvPicPr>
          <p:cNvPr id="5" name="Picture 2" descr="https://www.nishi.or.jp/kenko/hokenjojoho/kansensho/kansenyobo/kansenntaisaku.images/tearaitixekka-.jpg">
            <a:extLst>
              <a:ext uri="{FF2B5EF4-FFF2-40B4-BE49-F238E27FC236}">
                <a16:creationId xmlns:a16="http://schemas.microsoft.com/office/drawing/2014/main" id="{4ED0A8BB-AC2B-ACE9-93F1-F4A05FAE0A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317" y="1273519"/>
            <a:ext cx="3655920" cy="2024853"/>
          </a:xfrm>
          <a:prstGeom prst="rect">
            <a:avLst/>
          </a:prstGeom>
          <a:noFill/>
          <a:extLst>
            <a:ext uri="{909E8E84-426E-40DD-AFC4-6F175D3DCCD1}">
              <a14:hiddenFill xmlns:a14="http://schemas.microsoft.com/office/drawing/2010/main">
                <a:solidFill>
                  <a:srgbClr val="FFFFFF"/>
                </a:solidFill>
              </a14:hiddenFill>
            </a:ext>
          </a:extLst>
        </p:spPr>
      </p:pic>
      <p:pic>
        <p:nvPicPr>
          <p:cNvPr id="3" name="スライド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02952" y="438213"/>
            <a:ext cx="487363" cy="487363"/>
          </a:xfrm>
          <a:prstGeom prst="rect">
            <a:avLst/>
          </a:prstGeom>
        </p:spPr>
      </p:pic>
    </p:spTree>
    <p:extLst>
      <p:ext uri="{BB962C8B-B14F-4D97-AF65-F5344CB8AC3E}">
        <p14:creationId xmlns:p14="http://schemas.microsoft.com/office/powerpoint/2010/main" val="35243894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467A37BE-42DC-1A4A-11E5-411C6F4D22AC}"/>
              </a:ext>
            </a:extLst>
          </p:cNvPr>
          <p:cNvSpPr/>
          <p:nvPr/>
        </p:nvSpPr>
        <p:spPr>
          <a:xfrm>
            <a:off x="315684" y="2316275"/>
            <a:ext cx="9369491" cy="278757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3F41662-6F3D-2815-E3B3-02A6282E429C}"/>
              </a:ext>
            </a:extLst>
          </p:cNvPr>
          <p:cNvSpPr>
            <a:spLocks noGrp="1"/>
          </p:cNvSpPr>
          <p:nvPr>
            <p:ph type="title"/>
          </p:nvPr>
        </p:nvSpPr>
        <p:spPr>
          <a:xfrm>
            <a:off x="1060522" y="294461"/>
            <a:ext cx="7966710" cy="631115"/>
          </a:xfrm>
        </p:spPr>
        <p:txBody>
          <a:bodyPr>
            <a:normAutofit/>
          </a:bodyPr>
          <a:lstStyle/>
          <a:p>
            <a:r>
              <a:rPr lang="ja-JP" altLang="en-US" sz="2800" dirty="0">
                <a:latin typeface="BIZ UDPゴシック" panose="020B0400000000000000" pitchFamily="50" charset="-128"/>
                <a:ea typeface="BIZ UDPゴシック" panose="020B0400000000000000" pitchFamily="50" charset="-128"/>
              </a:rPr>
              <a:t>西宮市保健所での取り組み</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コンテンツ プレースホルダー 3">
            <a:extLst>
              <a:ext uri="{FF2B5EF4-FFF2-40B4-BE49-F238E27FC236}">
                <a16:creationId xmlns:a16="http://schemas.microsoft.com/office/drawing/2014/main" id="{BFA1CBE9-730A-B98D-E6F6-50A537C854F5}"/>
              </a:ext>
            </a:extLst>
          </p:cNvPr>
          <p:cNvSpPr txBox="1">
            <a:spLocks noGrp="1"/>
          </p:cNvSpPr>
          <p:nvPr>
            <p:ph idx="1"/>
          </p:nvPr>
        </p:nvSpPr>
        <p:spPr>
          <a:xfrm>
            <a:off x="315685" y="1063690"/>
            <a:ext cx="9274629" cy="5543056"/>
          </a:xfrm>
          <a:prstGeom prst="rect">
            <a:avLst/>
          </a:prstGeom>
          <a:noFill/>
        </p:spPr>
        <p:txBody>
          <a:bodyPr wrap="square" rtlCol="0">
            <a:spAutoFit/>
          </a:bodyPr>
          <a:lstStyle/>
          <a:p>
            <a:pPr marL="0" indent="0">
              <a:buNone/>
            </a:pPr>
            <a:r>
              <a:rPr kumimoji="1" lang="ja-JP" altLang="en-US" b="1" dirty="0">
                <a:solidFill>
                  <a:srgbClr val="FF0000"/>
                </a:solidFill>
                <a:latin typeface="BIZ UDPゴシック" panose="020B0400000000000000" pitchFamily="50" charset="-128"/>
                <a:ea typeface="BIZ UDPゴシック" panose="020B0400000000000000" pitchFamily="50" charset="-128"/>
              </a:rPr>
              <a:t>〇感染症集団発生時の報告について</a:t>
            </a:r>
            <a:endParaRPr kumimoji="1" lang="en-US" altLang="ja-JP" b="1" dirty="0">
              <a:solidFill>
                <a:srgbClr val="FF0000"/>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社会福祉施設等の施設長は、厚生労働省通知（平成 </a:t>
            </a:r>
            <a:r>
              <a:rPr lang="en-US" altLang="ja-JP" sz="1600" dirty="0">
                <a:solidFill>
                  <a:schemeClr val="tx1"/>
                </a:solidFill>
                <a:latin typeface="BIZ UDPゴシック" panose="020B0400000000000000" pitchFamily="50" charset="-128"/>
                <a:ea typeface="BIZ UDPゴシック" panose="020B0400000000000000" pitchFamily="50" charset="-128"/>
              </a:rPr>
              <a:t>17 </a:t>
            </a:r>
            <a:r>
              <a:rPr lang="ja-JP" altLang="en-US" sz="1600" dirty="0">
                <a:solidFill>
                  <a:schemeClr val="tx1"/>
                </a:solidFill>
                <a:latin typeface="BIZ UDPゴシック" panose="020B0400000000000000" pitchFamily="50" charset="-128"/>
                <a:ea typeface="BIZ UDPゴシック" panose="020B0400000000000000" pitchFamily="50" charset="-128"/>
              </a:rPr>
              <a:t>年２月 </a:t>
            </a:r>
            <a:r>
              <a:rPr lang="en-US" altLang="ja-JP" sz="1600" dirty="0">
                <a:solidFill>
                  <a:schemeClr val="tx1"/>
                </a:solidFill>
                <a:latin typeface="BIZ UDPゴシック" panose="020B0400000000000000" pitchFamily="50" charset="-128"/>
                <a:ea typeface="BIZ UDPゴシック" panose="020B0400000000000000" pitchFamily="50" charset="-128"/>
              </a:rPr>
              <a:t>22 </a:t>
            </a:r>
            <a:r>
              <a:rPr lang="ja-JP" altLang="en-US" sz="1600" dirty="0">
                <a:solidFill>
                  <a:schemeClr val="tx1"/>
                </a:solidFill>
                <a:latin typeface="BIZ UDPゴシック" panose="020B0400000000000000" pitchFamily="50" charset="-128"/>
                <a:ea typeface="BIZ UDPゴシック" panose="020B0400000000000000" pitchFamily="50" charset="-128"/>
              </a:rPr>
              <a:t>日老発第</a:t>
            </a:r>
            <a:r>
              <a:rPr lang="en-US" altLang="ja-JP" sz="1600" dirty="0">
                <a:solidFill>
                  <a:schemeClr val="tx1"/>
                </a:solidFill>
                <a:latin typeface="BIZ UDPゴシック" panose="020B0400000000000000" pitchFamily="50" charset="-128"/>
                <a:ea typeface="BIZ UDPゴシック" panose="020B0400000000000000" pitchFamily="50" charset="-128"/>
              </a:rPr>
              <a:t>0222001</a:t>
            </a:r>
            <a:r>
              <a:rPr lang="ja-JP" altLang="en-US" sz="1600" dirty="0">
                <a:solidFill>
                  <a:schemeClr val="tx1"/>
                </a:solidFill>
                <a:latin typeface="BIZ UDPゴシック" panose="020B0400000000000000" pitchFamily="50" charset="-128"/>
                <a:ea typeface="BIZ UDPゴシック" panose="020B0400000000000000" pitchFamily="50" charset="-128"/>
              </a:rPr>
              <a:t>号、雇児発第 </a:t>
            </a:r>
            <a:r>
              <a:rPr lang="en-US" altLang="ja-JP" sz="1600" dirty="0">
                <a:solidFill>
                  <a:schemeClr val="tx1"/>
                </a:solidFill>
                <a:latin typeface="BIZ UDPゴシック" panose="020B0400000000000000" pitchFamily="50" charset="-128"/>
                <a:ea typeface="BIZ UDPゴシック" panose="020B0400000000000000" pitchFamily="50" charset="-128"/>
              </a:rPr>
              <a:t>0222001 </a:t>
            </a:r>
            <a:r>
              <a:rPr lang="ja-JP" altLang="en-US" sz="1600" dirty="0">
                <a:solidFill>
                  <a:schemeClr val="tx1"/>
                </a:solidFill>
                <a:latin typeface="BIZ UDPゴシック" panose="020B0400000000000000" pitchFamily="50" charset="-128"/>
                <a:ea typeface="BIZ UDPゴシック" panose="020B0400000000000000" pitchFamily="50" charset="-128"/>
              </a:rPr>
              <a:t>号、社援発第 </a:t>
            </a:r>
            <a:r>
              <a:rPr lang="en-US" altLang="ja-JP" sz="1600" dirty="0">
                <a:solidFill>
                  <a:schemeClr val="tx1"/>
                </a:solidFill>
                <a:latin typeface="BIZ UDPゴシック" panose="020B0400000000000000" pitchFamily="50" charset="-128"/>
                <a:ea typeface="BIZ UDPゴシック" panose="020B0400000000000000" pitchFamily="50" charset="-128"/>
              </a:rPr>
              <a:t>0222002 </a:t>
            </a:r>
            <a:r>
              <a:rPr lang="ja-JP" altLang="en-US" sz="1600" dirty="0">
                <a:solidFill>
                  <a:schemeClr val="tx1"/>
                </a:solidFill>
                <a:latin typeface="BIZ UDPゴシック" panose="020B0400000000000000" pitchFamily="50" charset="-128"/>
                <a:ea typeface="BIZ UDPゴシック" panose="020B0400000000000000" pitchFamily="50" charset="-128"/>
              </a:rPr>
              <a:t>号等）に基づき、下記の報告基準を満たす場合には保健所へ報告をお願いします。</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報告基準</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p>
          <a:p>
            <a:r>
              <a:rPr kumimoji="1" lang="ja-JP" altLang="en-US" sz="1600" dirty="0">
                <a:solidFill>
                  <a:schemeClr val="tx1"/>
                </a:solidFill>
                <a:latin typeface="BIZ UDPゴシック" panose="020B0400000000000000" pitchFamily="50" charset="-128"/>
                <a:ea typeface="BIZ UDPゴシック" panose="020B0400000000000000" pitchFamily="50" charset="-128"/>
              </a:rPr>
              <a:t>・同一の感染症若しくは食中毒による又はそれらによると疑われる死亡者又は重篤患者が</a:t>
            </a:r>
            <a:r>
              <a:rPr kumimoji="1" lang="en-US" altLang="ja-JP" sz="1600" dirty="0">
                <a:solidFill>
                  <a:schemeClr val="tx1"/>
                </a:solidFill>
                <a:latin typeface="BIZ UDPゴシック" panose="020B0400000000000000" pitchFamily="50" charset="-128"/>
                <a:ea typeface="BIZ UDPゴシック" panose="020B0400000000000000" pitchFamily="50" charset="-128"/>
              </a:rPr>
              <a:t>1</a:t>
            </a:r>
            <a:r>
              <a:rPr kumimoji="1" lang="ja-JP" altLang="en-US" sz="1600" dirty="0">
                <a:solidFill>
                  <a:schemeClr val="tx1"/>
                </a:solidFill>
                <a:latin typeface="BIZ UDPゴシック" panose="020B0400000000000000" pitchFamily="50" charset="-128"/>
                <a:ea typeface="BIZ UDPゴシック" panose="020B0400000000000000" pitchFamily="50" charset="-128"/>
              </a:rPr>
              <a:t>週間に</a:t>
            </a:r>
            <a:r>
              <a:rPr kumimoji="1" lang="en-US" altLang="ja-JP" sz="1600" dirty="0">
                <a:solidFill>
                  <a:schemeClr val="tx1"/>
                </a:solidFill>
                <a:latin typeface="BIZ UDPゴシック" panose="020B0400000000000000" pitchFamily="50" charset="-128"/>
                <a:ea typeface="BIZ UDPゴシック" panose="020B0400000000000000" pitchFamily="50" charset="-128"/>
              </a:rPr>
              <a:t>2</a:t>
            </a:r>
            <a:r>
              <a:rPr kumimoji="1" lang="ja-JP" altLang="en-US" sz="1600" dirty="0">
                <a:solidFill>
                  <a:schemeClr val="tx1"/>
                </a:solidFill>
                <a:latin typeface="BIZ UDPゴシック" panose="020B0400000000000000" pitchFamily="50" charset="-128"/>
                <a:ea typeface="BIZ UDPゴシック" panose="020B0400000000000000" pitchFamily="50" charset="-128"/>
              </a:rPr>
              <a:t>名以</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上発生した場合</a:t>
            </a:r>
          </a:p>
          <a:p>
            <a:r>
              <a:rPr kumimoji="1" lang="ja-JP" altLang="en-US" sz="1600" dirty="0">
                <a:solidFill>
                  <a:schemeClr val="tx1"/>
                </a:solidFill>
                <a:latin typeface="BIZ UDPゴシック" panose="020B0400000000000000" pitchFamily="50" charset="-128"/>
                <a:ea typeface="BIZ UDPゴシック" panose="020B0400000000000000" pitchFamily="50" charset="-128"/>
              </a:rPr>
              <a:t>・同一の感染症若しくは食中毒の患者又はそれらが疑われる者が</a:t>
            </a:r>
            <a:r>
              <a:rPr kumimoji="1" lang="en-US" altLang="ja-JP" sz="1600" b="1" u="sng" dirty="0">
                <a:solidFill>
                  <a:srgbClr val="FF0000"/>
                </a:solidFill>
                <a:latin typeface="BIZ UDPゴシック" panose="020B0400000000000000" pitchFamily="50" charset="-128"/>
                <a:ea typeface="BIZ UDPゴシック" panose="020B0400000000000000" pitchFamily="50" charset="-128"/>
              </a:rPr>
              <a:t>10</a:t>
            </a:r>
            <a:r>
              <a:rPr kumimoji="1" lang="ja-JP" altLang="en-US" sz="1600" b="1" u="sng" dirty="0">
                <a:solidFill>
                  <a:srgbClr val="FF0000"/>
                </a:solidFill>
                <a:latin typeface="BIZ UDPゴシック" panose="020B0400000000000000" pitchFamily="50" charset="-128"/>
                <a:ea typeface="BIZ UDPゴシック" panose="020B0400000000000000" pitchFamily="50" charset="-128"/>
              </a:rPr>
              <a:t>名以上</a:t>
            </a:r>
            <a:r>
              <a:rPr kumimoji="1" lang="ja-JP" altLang="en-US" sz="1600" u="sng" dirty="0">
                <a:solidFill>
                  <a:schemeClr val="tx1"/>
                </a:solidFill>
                <a:latin typeface="BIZ UDPゴシック" panose="020B0400000000000000" pitchFamily="50" charset="-128"/>
                <a:ea typeface="BIZ UDPゴシック" panose="020B0400000000000000" pitchFamily="50" charset="-128"/>
              </a:rPr>
              <a:t>又は</a:t>
            </a:r>
            <a:r>
              <a:rPr kumimoji="1" lang="ja-JP" altLang="en-US" sz="1600" b="1" u="sng" dirty="0">
                <a:solidFill>
                  <a:srgbClr val="FF0000"/>
                </a:solidFill>
                <a:latin typeface="BIZ UDPゴシック" panose="020B0400000000000000" pitchFamily="50" charset="-128"/>
                <a:ea typeface="BIZ UDPゴシック" panose="020B0400000000000000" pitchFamily="50" charset="-128"/>
              </a:rPr>
              <a:t>全利用者数の半数以上</a:t>
            </a:r>
            <a:endParaRPr kumimoji="1" lang="en-US" altLang="ja-JP" sz="1600" b="1" u="sng" dirty="0">
              <a:solidFill>
                <a:srgbClr val="FF0000"/>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発生した場合</a:t>
            </a:r>
          </a:p>
          <a:p>
            <a:r>
              <a:rPr kumimoji="1" lang="ja-JP" altLang="en-US" sz="1600" dirty="0">
                <a:solidFill>
                  <a:schemeClr val="tx1"/>
                </a:solidFill>
                <a:latin typeface="BIZ UDPゴシック" panose="020B0400000000000000" pitchFamily="50" charset="-128"/>
                <a:ea typeface="BIZ UDPゴシック" panose="020B0400000000000000" pitchFamily="50" charset="-128"/>
              </a:rPr>
              <a:t>・上記</a:t>
            </a:r>
            <a:r>
              <a:rPr kumimoji="1" lang="en-US" altLang="ja-JP" sz="1600" dirty="0">
                <a:solidFill>
                  <a:schemeClr val="tx1"/>
                </a:solidFill>
                <a:latin typeface="BIZ UDPゴシック" panose="020B0400000000000000" pitchFamily="50" charset="-128"/>
                <a:ea typeface="BIZ UDPゴシック" panose="020B0400000000000000" pitchFamily="50" charset="-128"/>
              </a:rPr>
              <a:t>1</a:t>
            </a:r>
            <a:r>
              <a:rPr kumimoji="1" lang="ja-JP" altLang="en-US" sz="1600" dirty="0">
                <a:solidFill>
                  <a:schemeClr val="tx1"/>
                </a:solidFill>
                <a:latin typeface="BIZ UDPゴシック" panose="020B0400000000000000" pitchFamily="50" charset="-128"/>
                <a:ea typeface="BIZ UDPゴシック" panose="020B0400000000000000" pitchFamily="50" charset="-128"/>
              </a:rPr>
              <a:t>及び</a:t>
            </a:r>
            <a:r>
              <a:rPr kumimoji="1" lang="en-US" altLang="ja-JP" sz="1600" dirty="0">
                <a:solidFill>
                  <a:schemeClr val="tx1"/>
                </a:solidFill>
                <a:latin typeface="BIZ UDPゴシック" panose="020B0400000000000000" pitchFamily="50" charset="-128"/>
                <a:ea typeface="BIZ UDPゴシック" panose="020B0400000000000000" pitchFamily="50" charset="-128"/>
              </a:rPr>
              <a:t>2</a:t>
            </a:r>
            <a:r>
              <a:rPr kumimoji="1" lang="ja-JP" altLang="en-US" sz="1600" dirty="0">
                <a:solidFill>
                  <a:schemeClr val="tx1"/>
                </a:solidFill>
                <a:latin typeface="BIZ UDPゴシック" panose="020B0400000000000000" pitchFamily="50" charset="-128"/>
                <a:ea typeface="BIZ UDPゴシック" panose="020B0400000000000000" pitchFamily="50" charset="-128"/>
              </a:rPr>
              <a:t>に該当しない場合であっても、通常の発生動向を上回る感染症等の発生が疑われ、特に施</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設長が報告を必要と認めた場合</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発生状況や経過を把握するため、電話でご連絡いただくとともに、所定の報告様式をご提出ください。</a:t>
            </a:r>
          </a:p>
          <a:p>
            <a:pPr marL="0" indent="0">
              <a:buNone/>
            </a:pPr>
            <a:r>
              <a:rPr kumimoji="1" lang="ja-JP" altLang="en-US" sz="1600" dirty="0">
                <a:latin typeface="BIZ UDPゴシック" panose="020B0400000000000000" pitchFamily="50" charset="-128"/>
                <a:ea typeface="BIZ UDPゴシック" panose="020B0400000000000000" pitchFamily="50" charset="-128"/>
              </a:rPr>
              <a:t> </a:t>
            </a:r>
            <a:r>
              <a:rPr kumimoji="1" lang="ja-JP" altLang="en-US" sz="1400" dirty="0">
                <a:latin typeface="BIZ UDPゴシック" panose="020B0400000000000000" pitchFamily="50" charset="-128"/>
                <a:ea typeface="BIZ UDPゴシック" panose="020B0400000000000000" pitchFamily="50" charset="-128"/>
              </a:rPr>
              <a:t>★報告様式はこちら</a:t>
            </a:r>
            <a:r>
              <a:rPr kumimoji="1" lang="en-US" altLang="ja-JP" sz="14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ホームページ </a:t>
            </a:r>
            <a:r>
              <a:rPr lang="ja-JP" altLang="en-US" sz="1400" dirty="0">
                <a:latin typeface="BIZ UDPゴシック" panose="020B0400000000000000" pitchFamily="50" charset="-128"/>
                <a:ea typeface="BIZ UDPゴシック" panose="020B0400000000000000" pitchFamily="50" charset="-128"/>
              </a:rPr>
              <a:t>番号</a:t>
            </a:r>
            <a:r>
              <a:rPr lang="en-US" altLang="ja-JP" sz="1400" dirty="0">
                <a:latin typeface="BIZ UDPゴシック" panose="020B0400000000000000" pitchFamily="50" charset="-128"/>
                <a:ea typeface="BIZ UDPゴシック" panose="020B0400000000000000" pitchFamily="50" charset="-128"/>
              </a:rPr>
              <a:t>:31962516)</a:t>
            </a:r>
          </a:p>
          <a:p>
            <a:pPr marL="0" indent="0">
              <a:buNone/>
            </a:pPr>
            <a:r>
              <a:rPr kumimoji="1" lang="en-US" altLang="ja-JP" sz="1400" dirty="0">
                <a:latin typeface="BIZ UDPゴシック" panose="020B0400000000000000" pitchFamily="50" charset="-128"/>
                <a:ea typeface="BIZ UDPゴシック" panose="020B0400000000000000" pitchFamily="50" charset="-128"/>
                <a:hlinkClick r:id="rId5"/>
              </a:rPr>
              <a:t>https://www.nishi.or.jp/kenko/hokenjojoho/kansensho/other/gakkokansen.html</a:t>
            </a:r>
            <a:endParaRPr kumimoji="1" lang="en-US" altLang="ja-JP" sz="1400" dirty="0">
              <a:latin typeface="BIZ UDPゴシック" panose="020B0400000000000000" pitchFamily="50" charset="-128"/>
              <a:ea typeface="BIZ UDPゴシック" panose="020B0400000000000000" pitchFamily="50" charset="-128"/>
            </a:endParaRPr>
          </a:p>
          <a:p>
            <a:pPr marL="0" indent="0">
              <a:buNone/>
            </a:pPr>
            <a:r>
              <a:rPr lang="ja-JP" altLang="en-US" sz="1400" dirty="0">
                <a:latin typeface="BIZ UDPゴシック" panose="020B0400000000000000" pitchFamily="50" charset="-128"/>
                <a:ea typeface="BIZ UDPゴシック" panose="020B0400000000000000" pitchFamily="50" charset="-128"/>
              </a:rPr>
              <a:t> </a:t>
            </a:r>
            <a:r>
              <a:rPr kumimoji="1" lang="en-US" altLang="ja-JP" sz="14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提出先</a:t>
            </a:r>
            <a:r>
              <a:rPr kumimoji="1" lang="en-US" altLang="ja-JP" sz="14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　西宮市保健所　感染症予防チーム</a:t>
            </a:r>
            <a:r>
              <a:rPr lang="ja-JP" altLang="en-US" sz="1400" dirty="0">
                <a:latin typeface="BIZ UDPゴシック" panose="020B0400000000000000" pitchFamily="50" charset="-128"/>
                <a:ea typeface="BIZ UDPゴシック" panose="020B0400000000000000" pitchFamily="50" charset="-128"/>
              </a:rPr>
              <a:t>　</a:t>
            </a:r>
            <a:r>
              <a:rPr kumimoji="1" lang="ja-JP" altLang="en-US" sz="1400" dirty="0">
                <a:latin typeface="BIZ UDPゴシック" panose="020B0400000000000000" pitchFamily="50" charset="-128"/>
                <a:ea typeface="BIZ UDPゴシック" panose="020B0400000000000000" pitchFamily="50" charset="-128"/>
              </a:rPr>
              <a:t>電話</a:t>
            </a:r>
            <a:r>
              <a:rPr lang="ja-JP" altLang="en-US" sz="1400" dirty="0">
                <a:latin typeface="BIZ UDPゴシック" panose="020B0400000000000000" pitchFamily="50" charset="-128"/>
                <a:ea typeface="BIZ UDPゴシック" panose="020B0400000000000000" pitchFamily="50" charset="-128"/>
              </a:rPr>
              <a:t>：</a:t>
            </a:r>
            <a:r>
              <a:rPr kumimoji="1" lang="en-US" altLang="ja-JP" sz="1400" dirty="0">
                <a:latin typeface="BIZ UDPゴシック" panose="020B0400000000000000" pitchFamily="50" charset="-128"/>
                <a:ea typeface="BIZ UDPゴシック" panose="020B0400000000000000" pitchFamily="50" charset="-128"/>
              </a:rPr>
              <a:t>0798-26-3675 </a:t>
            </a:r>
            <a:r>
              <a:rPr kumimoji="1" lang="ja-JP" altLang="en-US" sz="1400" dirty="0">
                <a:latin typeface="BIZ UDPゴシック" panose="020B0400000000000000" pitchFamily="50" charset="-128"/>
                <a:ea typeface="BIZ UDPゴシック" panose="020B0400000000000000" pitchFamily="50" charset="-128"/>
              </a:rPr>
              <a:t>　メール</a:t>
            </a:r>
            <a:r>
              <a:rPr lang="ja-JP" altLang="en-US" sz="1400" dirty="0">
                <a:latin typeface="BIZ UDPゴシック" panose="020B0400000000000000" pitchFamily="50" charset="-128"/>
                <a:ea typeface="BIZ UDPゴシック" panose="020B0400000000000000" pitchFamily="50" charset="-128"/>
              </a:rPr>
              <a:t>：</a:t>
            </a:r>
            <a:r>
              <a:rPr lang="en-US" altLang="ja-JP" sz="1400" dirty="0" err="1">
                <a:latin typeface="BIZ UDPゴシック" panose="020B0400000000000000" pitchFamily="50" charset="-128"/>
                <a:ea typeface="BIZ UDPゴシック" panose="020B0400000000000000" pitchFamily="50" charset="-128"/>
              </a:rPr>
              <a:t>hokenyobo@nishi.or</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ｊｐ</a:t>
            </a:r>
            <a:endParaRPr kumimoji="1" lang="en-US" altLang="ja-JP" sz="1400" dirty="0">
              <a:latin typeface="BIZ UDPゴシック" panose="020B0400000000000000" pitchFamily="50" charset="-128"/>
              <a:ea typeface="BIZ UDPゴシック" panose="020B0400000000000000" pitchFamily="50" charset="-128"/>
            </a:endParaRPr>
          </a:p>
        </p:txBody>
      </p:sp>
      <p:pic>
        <p:nvPicPr>
          <p:cNvPr id="3" name="スライド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27232" y="438213"/>
            <a:ext cx="487363" cy="487363"/>
          </a:xfrm>
          <a:prstGeom prst="rect">
            <a:avLst/>
          </a:prstGeom>
        </p:spPr>
      </p:pic>
    </p:spTree>
    <p:extLst>
      <p:ext uri="{BB962C8B-B14F-4D97-AF65-F5344CB8AC3E}">
        <p14:creationId xmlns:p14="http://schemas.microsoft.com/office/powerpoint/2010/main" val="876372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F4304C6-F011-6002-05B4-EC746B21677F}"/>
              </a:ext>
            </a:extLst>
          </p:cNvPr>
          <p:cNvSpPr/>
          <p:nvPr/>
        </p:nvSpPr>
        <p:spPr>
          <a:xfrm>
            <a:off x="315685" y="2435291"/>
            <a:ext cx="9416144" cy="292981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3F41662-6F3D-2815-E3B3-02A6282E429C}"/>
              </a:ext>
            </a:extLst>
          </p:cNvPr>
          <p:cNvSpPr>
            <a:spLocks noGrp="1"/>
          </p:cNvSpPr>
          <p:nvPr>
            <p:ph type="title"/>
          </p:nvPr>
        </p:nvSpPr>
        <p:spPr>
          <a:xfrm>
            <a:off x="1060522" y="294461"/>
            <a:ext cx="7966710" cy="631115"/>
          </a:xfrm>
        </p:spPr>
        <p:txBody>
          <a:bodyPr>
            <a:normAutofit/>
          </a:bodyPr>
          <a:lstStyle/>
          <a:p>
            <a:r>
              <a:rPr lang="ja-JP" altLang="en-US" sz="2800" dirty="0">
                <a:latin typeface="BIZ UDPゴシック" panose="020B0400000000000000" pitchFamily="50" charset="-128"/>
                <a:ea typeface="BIZ UDPゴシック" panose="020B0400000000000000" pitchFamily="50" charset="-128"/>
              </a:rPr>
              <a:t>西宮市保健所での取り組み</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コンテンツ プレースホルダー 3">
            <a:extLst>
              <a:ext uri="{FF2B5EF4-FFF2-40B4-BE49-F238E27FC236}">
                <a16:creationId xmlns:a16="http://schemas.microsoft.com/office/drawing/2014/main" id="{BFA1CBE9-730A-B98D-E6F6-50A537C854F5}"/>
              </a:ext>
            </a:extLst>
          </p:cNvPr>
          <p:cNvSpPr txBox="1">
            <a:spLocks noGrp="1"/>
          </p:cNvSpPr>
          <p:nvPr>
            <p:ph idx="1"/>
          </p:nvPr>
        </p:nvSpPr>
        <p:spPr>
          <a:xfrm>
            <a:off x="386442" y="925576"/>
            <a:ext cx="9274630" cy="561794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〇結核に係る定期健康診断について</a:t>
            </a:r>
            <a:endParaRPr kumimoji="1" lang="en-US" altLang="ja-JP"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a:p>
            <a:pPr marL="0" lvl="0" indent="0">
              <a:buNone/>
            </a:pPr>
            <a:r>
              <a:rPr lang="ja-JP" altLang="en-US" sz="1200" dirty="0">
                <a:solidFill>
                  <a:srgbClr val="2A1A00"/>
                </a:solidFill>
                <a:latin typeface="BIZ UDPゴシック" panose="020B0400000000000000" pitchFamily="50" charset="-128"/>
                <a:ea typeface="BIZ UDPゴシック" panose="020B0400000000000000" pitchFamily="50" charset="-128"/>
              </a:rPr>
              <a:t>　</a:t>
            </a:r>
            <a:r>
              <a:rPr kumimoji="1" lang="ja-JP" altLang="en-US" sz="1600" dirty="0">
                <a:solidFill>
                  <a:srgbClr val="2A1A00"/>
                </a:solidFill>
                <a:latin typeface="BIZ UDPゴシック" panose="020B0400000000000000" pitchFamily="50" charset="-128"/>
                <a:ea typeface="BIZ UDPゴシック" panose="020B0400000000000000" pitchFamily="50" charset="-128"/>
              </a:rPr>
              <a:t>事業者、学校長及び施設の長は、「感染症の予防及び感染症の患者に対する医療に関する法律」第</a:t>
            </a:r>
            <a:r>
              <a:rPr kumimoji="1" lang="en-US" altLang="ja-JP" sz="1600" dirty="0">
                <a:solidFill>
                  <a:srgbClr val="2A1A00"/>
                </a:solidFill>
                <a:latin typeface="BIZ UDPゴシック" panose="020B0400000000000000" pitchFamily="50" charset="-128"/>
                <a:ea typeface="BIZ UDPゴシック" panose="020B0400000000000000" pitchFamily="50" charset="-128"/>
              </a:rPr>
              <a:t>53</a:t>
            </a:r>
            <a:r>
              <a:rPr kumimoji="1" lang="ja-JP" altLang="en-US" sz="1600" dirty="0">
                <a:solidFill>
                  <a:srgbClr val="2A1A00"/>
                </a:solidFill>
                <a:latin typeface="BIZ UDPゴシック" panose="020B0400000000000000" pitchFamily="50" charset="-128"/>
                <a:ea typeface="BIZ UDPゴシック" panose="020B0400000000000000" pitchFamily="50" charset="-128"/>
              </a:rPr>
              <a:t>条の</a:t>
            </a:r>
            <a:r>
              <a:rPr kumimoji="1" lang="en-US" altLang="ja-JP" sz="1600" dirty="0">
                <a:solidFill>
                  <a:srgbClr val="2A1A00"/>
                </a:solidFill>
                <a:latin typeface="BIZ UDPゴシック" panose="020B0400000000000000" pitchFamily="50" charset="-128"/>
                <a:ea typeface="BIZ UDPゴシック" panose="020B0400000000000000" pitchFamily="50" charset="-128"/>
              </a:rPr>
              <a:t>2</a:t>
            </a:r>
            <a:r>
              <a:rPr kumimoji="1" lang="ja-JP" altLang="en-US" sz="1600" dirty="0">
                <a:solidFill>
                  <a:srgbClr val="2A1A00"/>
                </a:solidFill>
                <a:latin typeface="BIZ UDPゴシック" panose="020B0400000000000000" pitchFamily="50" charset="-128"/>
                <a:ea typeface="BIZ UDPゴシック" panose="020B0400000000000000" pitchFamily="50" charset="-128"/>
              </a:rPr>
              <a:t>の規定に基づき、結核に係る定期健康診断を実施することが義務付けられています。また定期健康診断の実施者は、健康診断に関する事項を同法第</a:t>
            </a:r>
            <a:r>
              <a:rPr kumimoji="1" lang="en-US" altLang="ja-JP" sz="1600" dirty="0">
                <a:solidFill>
                  <a:srgbClr val="2A1A00"/>
                </a:solidFill>
                <a:latin typeface="BIZ UDPゴシック" panose="020B0400000000000000" pitchFamily="50" charset="-128"/>
                <a:ea typeface="BIZ UDPゴシック" panose="020B0400000000000000" pitchFamily="50" charset="-128"/>
              </a:rPr>
              <a:t>53</a:t>
            </a:r>
            <a:r>
              <a:rPr kumimoji="1" lang="ja-JP" altLang="en-US" sz="1600" dirty="0">
                <a:solidFill>
                  <a:srgbClr val="2A1A00"/>
                </a:solidFill>
                <a:latin typeface="BIZ UDPゴシック" panose="020B0400000000000000" pitchFamily="50" charset="-128"/>
                <a:ea typeface="BIZ UDPゴシック" panose="020B0400000000000000" pitchFamily="50" charset="-128"/>
              </a:rPr>
              <a:t>条の</a:t>
            </a:r>
            <a:r>
              <a:rPr kumimoji="1" lang="en-US" altLang="ja-JP" sz="1600" dirty="0">
                <a:solidFill>
                  <a:srgbClr val="2A1A00"/>
                </a:solidFill>
                <a:latin typeface="BIZ UDPゴシック" panose="020B0400000000000000" pitchFamily="50" charset="-128"/>
                <a:ea typeface="BIZ UDPゴシック" panose="020B0400000000000000" pitchFamily="50" charset="-128"/>
              </a:rPr>
              <a:t>7</a:t>
            </a:r>
            <a:r>
              <a:rPr kumimoji="1" lang="ja-JP" altLang="en-US" sz="1600" dirty="0">
                <a:solidFill>
                  <a:srgbClr val="2A1A00"/>
                </a:solidFill>
                <a:latin typeface="BIZ UDPゴシック" panose="020B0400000000000000" pitchFamily="50" charset="-128"/>
                <a:ea typeface="BIZ UDPゴシック" panose="020B0400000000000000" pitchFamily="50" charset="-128"/>
              </a:rPr>
              <a:t>の規定に基づき保健所長へ報告することが義務付けられているため、健康診断実施後に西宮市保健所へ報告をお願いします。</a:t>
            </a:r>
            <a:endParaRPr lang="en-US" altLang="ja-JP" sz="1600" dirty="0">
              <a:solidFill>
                <a:srgbClr val="2A1A00"/>
              </a:solidFill>
              <a:latin typeface="BIZ UDPゴシック" panose="020B0400000000000000" pitchFamily="50" charset="-128"/>
              <a:ea typeface="BIZ UDPゴシック" panose="020B0400000000000000" pitchFamily="50" charset="-128"/>
            </a:endParaRPr>
          </a:p>
          <a:p>
            <a:pPr lvl="0"/>
            <a:r>
              <a:rPr kumimoji="1" lang="en-US" altLang="ja-JP" sz="1200" noProof="0" dirty="0">
                <a:solidFill>
                  <a:srgbClr val="2A1A00"/>
                </a:solidFill>
                <a:latin typeface="BIZ UDPゴシック" panose="020B0400000000000000" pitchFamily="50" charset="-128"/>
                <a:ea typeface="BIZ UDPゴシック" panose="020B0400000000000000" pitchFamily="50" charset="-128"/>
              </a:rPr>
              <a:t>【</a:t>
            </a:r>
            <a:r>
              <a:rPr kumimoji="1" lang="ja-JP" altLang="en-US" sz="1200" noProof="0" dirty="0">
                <a:solidFill>
                  <a:srgbClr val="2A1A00"/>
                </a:solidFill>
                <a:latin typeface="BIZ UDPゴシック" panose="020B0400000000000000" pitchFamily="50" charset="-128"/>
                <a:ea typeface="BIZ UDPゴシック" panose="020B0400000000000000" pitchFamily="50" charset="-128"/>
              </a:rPr>
              <a:t>報告の対象者</a:t>
            </a:r>
            <a:r>
              <a:rPr kumimoji="1" lang="en-US" altLang="ja-JP" sz="1200" noProof="0" dirty="0">
                <a:solidFill>
                  <a:srgbClr val="2A1A00"/>
                </a:solidFill>
                <a:latin typeface="BIZ UDPゴシック" panose="020B0400000000000000" pitchFamily="50" charset="-128"/>
                <a:ea typeface="BIZ UDPゴシック" panose="020B0400000000000000" pitchFamily="50" charset="-128"/>
              </a:rPr>
              <a:t>】</a:t>
            </a:r>
            <a:endParaRPr kumimoji="1" lang="en-US" altLang="ja-JP" sz="1200" b="0" i="0" u="none" strike="noStrike" kern="1200" cap="none" spc="0" normalizeH="0" baseline="0" noProof="0" dirty="0">
              <a:ln>
                <a:noFill/>
              </a:ln>
              <a:solidFill>
                <a:srgbClr val="2A1A00"/>
              </a:solidFill>
              <a:effectLst/>
              <a:uLnTx/>
              <a:uFillTx/>
              <a:latin typeface="BIZ UDPゴシック" panose="020B0400000000000000" pitchFamily="50" charset="-128"/>
              <a:ea typeface="BIZ UDPゴシック" panose="020B0400000000000000" pitchFamily="50" charset="-128"/>
            </a:endParaRPr>
          </a:p>
          <a:p>
            <a:pPr lvl="0"/>
            <a:r>
              <a:rPr kumimoji="1" lang="ja-JP" altLang="en-US" sz="1600" dirty="0">
                <a:solidFill>
                  <a:srgbClr val="2A1A00"/>
                </a:solidFill>
                <a:latin typeface="BIZ UDPゴシック" panose="020B0400000000000000" pitchFamily="50" charset="-128"/>
                <a:ea typeface="BIZ UDPゴシック" panose="020B0400000000000000" pitchFamily="50" charset="-128"/>
              </a:rPr>
              <a:t>①事業者・・・</a:t>
            </a:r>
            <a:r>
              <a:rPr kumimoji="1" lang="ja-JP" altLang="en-US" sz="1600" b="1" dirty="0">
                <a:solidFill>
                  <a:srgbClr val="2A1A00"/>
                </a:solidFill>
                <a:latin typeface="BIZ UDPゴシック" panose="020B0400000000000000" pitchFamily="50" charset="-128"/>
                <a:ea typeface="BIZ UDPゴシック" panose="020B0400000000000000" pitchFamily="50" charset="-128"/>
              </a:rPr>
              <a:t>介護老人保健施設</a:t>
            </a:r>
            <a:r>
              <a:rPr kumimoji="1" lang="ja-JP" altLang="en-US" sz="1600" dirty="0">
                <a:solidFill>
                  <a:srgbClr val="2A1A00"/>
                </a:solidFill>
                <a:latin typeface="BIZ UDPゴシック" panose="020B0400000000000000" pitchFamily="50" charset="-128"/>
                <a:ea typeface="BIZ UDPゴシック" panose="020B0400000000000000" pitchFamily="50" charset="-128"/>
              </a:rPr>
              <a:t>、</a:t>
            </a:r>
            <a:r>
              <a:rPr kumimoji="1" lang="ja-JP" altLang="en-US" sz="1600" b="1" dirty="0">
                <a:solidFill>
                  <a:srgbClr val="2A1A00"/>
                </a:solidFill>
                <a:latin typeface="BIZ UDPゴシック" panose="020B0400000000000000" pitchFamily="50" charset="-128"/>
                <a:ea typeface="BIZ UDPゴシック" panose="020B0400000000000000" pitchFamily="50" charset="-128"/>
              </a:rPr>
              <a:t>介護医療院又は社会福祉施設（</a:t>
            </a:r>
            <a:r>
              <a:rPr kumimoji="1" lang="en-US" altLang="ja-JP" sz="1600" b="1" dirty="0">
                <a:solidFill>
                  <a:srgbClr val="2A1A00"/>
                </a:solidFill>
                <a:latin typeface="BIZ UDPゴシック" panose="020B0400000000000000" pitchFamily="50" charset="-128"/>
                <a:ea typeface="BIZ UDPゴシック" panose="020B0400000000000000" pitchFamily="50" charset="-128"/>
              </a:rPr>
              <a:t>※</a:t>
            </a:r>
            <a:r>
              <a:rPr kumimoji="1" lang="ja-JP" altLang="en-US" sz="1600" b="1" dirty="0">
                <a:solidFill>
                  <a:srgbClr val="2A1A00"/>
                </a:solidFill>
                <a:latin typeface="BIZ UDPゴシック" panose="020B0400000000000000" pitchFamily="50" charset="-128"/>
                <a:ea typeface="BIZ UDPゴシック" panose="020B0400000000000000" pitchFamily="50" charset="-128"/>
              </a:rPr>
              <a:t>注釈）の従事者</a:t>
            </a:r>
          </a:p>
          <a:p>
            <a:pPr lvl="0"/>
            <a:r>
              <a:rPr kumimoji="1" lang="ja-JP" altLang="en-US" sz="1400" dirty="0">
                <a:solidFill>
                  <a:srgbClr val="2A1A00"/>
                </a:solidFill>
                <a:latin typeface="BIZ UDPゴシック" panose="020B0400000000000000" pitchFamily="50" charset="-128"/>
                <a:ea typeface="BIZ UDPゴシック" panose="020B0400000000000000" pitchFamily="50" charset="-128"/>
              </a:rPr>
              <a:t>　</a:t>
            </a:r>
            <a:r>
              <a:rPr kumimoji="1" lang="ja-JP" altLang="en-US" sz="1200" dirty="0">
                <a:solidFill>
                  <a:srgbClr val="2A1A00"/>
                </a:solidFill>
                <a:latin typeface="BIZ UDPゴシック" panose="020B0400000000000000" pitchFamily="50" charset="-128"/>
                <a:ea typeface="BIZ UDPゴシック" panose="020B0400000000000000" pitchFamily="50" charset="-128"/>
              </a:rPr>
              <a:t>結核定期健康診断は「常勤・非常勤の別や、勤務時間等を問わず、現に業として行われる業務に反復継続して従事する者」が対象（厚生労働</a:t>
            </a:r>
            <a:endParaRPr kumimoji="1" lang="en-US" altLang="ja-JP" sz="1200" dirty="0">
              <a:solidFill>
                <a:srgbClr val="2A1A00"/>
              </a:solidFill>
              <a:latin typeface="BIZ UDPゴシック" panose="020B0400000000000000" pitchFamily="50" charset="-128"/>
              <a:ea typeface="BIZ UDPゴシック" panose="020B0400000000000000" pitchFamily="50" charset="-128"/>
            </a:endParaRPr>
          </a:p>
          <a:p>
            <a:pPr lvl="0"/>
            <a:r>
              <a:rPr lang="ja-JP" altLang="en-US" sz="1200" dirty="0">
                <a:solidFill>
                  <a:srgbClr val="2A1A00"/>
                </a:solidFill>
                <a:latin typeface="BIZ UDPゴシック" panose="020B0400000000000000" pitchFamily="50" charset="-128"/>
                <a:ea typeface="BIZ UDPゴシック" panose="020B0400000000000000" pitchFamily="50" charset="-128"/>
              </a:rPr>
              <a:t>　</a:t>
            </a:r>
            <a:r>
              <a:rPr kumimoji="1" lang="ja-JP" altLang="en-US" sz="1200" dirty="0">
                <a:solidFill>
                  <a:srgbClr val="2A1A00"/>
                </a:solidFill>
                <a:latin typeface="BIZ UDPゴシック" panose="020B0400000000000000" pitchFamily="50" charset="-128"/>
                <a:ea typeface="BIZ UDPゴシック" panose="020B0400000000000000" pitchFamily="50" charset="-128"/>
              </a:rPr>
              <a:t>省平成</a:t>
            </a:r>
            <a:r>
              <a:rPr kumimoji="1" lang="en-US" altLang="ja-JP" sz="1200" dirty="0">
                <a:solidFill>
                  <a:srgbClr val="2A1A00"/>
                </a:solidFill>
                <a:latin typeface="BIZ UDPゴシック" panose="020B0400000000000000" pitchFamily="50" charset="-128"/>
                <a:ea typeface="BIZ UDPゴシック" panose="020B0400000000000000" pitchFamily="50" charset="-128"/>
              </a:rPr>
              <a:t>25</a:t>
            </a:r>
            <a:r>
              <a:rPr kumimoji="1" lang="ja-JP" altLang="en-US" sz="1200" dirty="0">
                <a:solidFill>
                  <a:srgbClr val="2A1A00"/>
                </a:solidFill>
                <a:latin typeface="BIZ UDPゴシック" panose="020B0400000000000000" pitchFamily="50" charset="-128"/>
                <a:ea typeface="BIZ UDPゴシック" panose="020B0400000000000000" pitchFamily="50" charset="-128"/>
              </a:rPr>
              <a:t>年</a:t>
            </a:r>
            <a:r>
              <a:rPr kumimoji="1" lang="en-US" altLang="ja-JP" sz="1200" dirty="0">
                <a:solidFill>
                  <a:srgbClr val="2A1A00"/>
                </a:solidFill>
                <a:latin typeface="BIZ UDPゴシック" panose="020B0400000000000000" pitchFamily="50" charset="-128"/>
                <a:ea typeface="BIZ UDPゴシック" panose="020B0400000000000000" pitchFamily="50" charset="-128"/>
              </a:rPr>
              <a:t>3</a:t>
            </a:r>
            <a:r>
              <a:rPr kumimoji="1" lang="ja-JP" altLang="en-US" sz="1200" dirty="0">
                <a:solidFill>
                  <a:srgbClr val="2A1A00"/>
                </a:solidFill>
                <a:latin typeface="BIZ UDPゴシック" panose="020B0400000000000000" pitchFamily="50" charset="-128"/>
                <a:ea typeface="BIZ UDPゴシック" panose="020B0400000000000000" pitchFamily="50" charset="-128"/>
              </a:rPr>
              <a:t>月</a:t>
            </a:r>
            <a:r>
              <a:rPr kumimoji="1" lang="en-US" altLang="ja-JP" sz="1200" dirty="0">
                <a:solidFill>
                  <a:srgbClr val="2A1A00"/>
                </a:solidFill>
                <a:latin typeface="BIZ UDPゴシック" panose="020B0400000000000000" pitchFamily="50" charset="-128"/>
                <a:ea typeface="BIZ UDPゴシック" panose="020B0400000000000000" pitchFamily="50" charset="-128"/>
              </a:rPr>
              <a:t>29</a:t>
            </a:r>
            <a:r>
              <a:rPr kumimoji="1" lang="ja-JP" altLang="en-US" sz="1200" dirty="0">
                <a:solidFill>
                  <a:srgbClr val="2A1A00"/>
                </a:solidFill>
                <a:latin typeface="BIZ UDPゴシック" panose="020B0400000000000000" pitchFamily="50" charset="-128"/>
                <a:ea typeface="BIZ UDPゴシック" panose="020B0400000000000000" pitchFamily="50" charset="-128"/>
              </a:rPr>
              <a:t>日付事務連絡）労働安全衛生法令に基づく健康診断（いわゆる職場健診）とは異なり、非正規雇用労働者（非常勤職員、</a:t>
            </a:r>
            <a:endParaRPr kumimoji="1" lang="en-US" altLang="ja-JP" sz="1200" dirty="0">
              <a:solidFill>
                <a:srgbClr val="2A1A00"/>
              </a:solidFill>
              <a:latin typeface="BIZ UDPゴシック" panose="020B0400000000000000" pitchFamily="50" charset="-128"/>
              <a:ea typeface="BIZ UDPゴシック" panose="020B0400000000000000" pitchFamily="50" charset="-128"/>
            </a:endParaRPr>
          </a:p>
          <a:p>
            <a:pPr lvl="0"/>
            <a:r>
              <a:rPr lang="ja-JP" altLang="en-US" sz="1200" dirty="0">
                <a:solidFill>
                  <a:srgbClr val="2A1A00"/>
                </a:solidFill>
                <a:latin typeface="BIZ UDPゴシック" panose="020B0400000000000000" pitchFamily="50" charset="-128"/>
                <a:ea typeface="BIZ UDPゴシック" panose="020B0400000000000000" pitchFamily="50" charset="-128"/>
              </a:rPr>
              <a:t>　</a:t>
            </a:r>
            <a:r>
              <a:rPr kumimoji="1" lang="ja-JP" altLang="en-US" sz="1200" dirty="0">
                <a:solidFill>
                  <a:srgbClr val="2A1A00"/>
                </a:solidFill>
                <a:latin typeface="BIZ UDPゴシック" panose="020B0400000000000000" pitchFamily="50" charset="-128"/>
                <a:ea typeface="BIZ UDPゴシック" panose="020B0400000000000000" pitchFamily="50" charset="-128"/>
              </a:rPr>
              <a:t>派遣職員、パート、アルバイトなど）も対象。使用者（管理者）も対象。</a:t>
            </a:r>
            <a:endParaRPr kumimoji="1" lang="en-US" altLang="ja-JP" sz="1200" dirty="0">
              <a:solidFill>
                <a:srgbClr val="2A1A00"/>
              </a:solidFill>
              <a:latin typeface="BIZ UDPゴシック" panose="020B0400000000000000" pitchFamily="50" charset="-128"/>
              <a:ea typeface="BIZ UDPゴシック" panose="020B0400000000000000" pitchFamily="50" charset="-128"/>
            </a:endParaRPr>
          </a:p>
          <a:p>
            <a:pPr lvl="0"/>
            <a:r>
              <a:rPr kumimoji="1" lang="ja-JP" altLang="en-US" sz="1600" dirty="0">
                <a:solidFill>
                  <a:srgbClr val="2A1A00"/>
                </a:solidFill>
                <a:latin typeface="BIZ UDPゴシック" panose="020B0400000000000000" pitchFamily="50" charset="-128"/>
                <a:ea typeface="BIZ UDPゴシック" panose="020B0400000000000000" pitchFamily="50" charset="-128"/>
              </a:rPr>
              <a:t>②施設の長・・・</a:t>
            </a:r>
            <a:r>
              <a:rPr kumimoji="1" lang="ja-JP" altLang="en-US" sz="1600" b="1" dirty="0">
                <a:solidFill>
                  <a:srgbClr val="2A1A00"/>
                </a:solidFill>
                <a:latin typeface="BIZ UDPゴシック" panose="020B0400000000000000" pitchFamily="50" charset="-128"/>
                <a:ea typeface="BIZ UDPゴシック" panose="020B0400000000000000" pitchFamily="50" charset="-128"/>
              </a:rPr>
              <a:t>社会福祉施設（</a:t>
            </a:r>
            <a:r>
              <a:rPr kumimoji="1" lang="en-US" altLang="ja-JP" sz="1600" b="1" dirty="0">
                <a:solidFill>
                  <a:srgbClr val="2A1A00"/>
                </a:solidFill>
                <a:latin typeface="BIZ UDPゴシック" panose="020B0400000000000000" pitchFamily="50" charset="-128"/>
                <a:ea typeface="BIZ UDPゴシック" panose="020B0400000000000000" pitchFamily="50" charset="-128"/>
              </a:rPr>
              <a:t>※</a:t>
            </a:r>
            <a:r>
              <a:rPr kumimoji="1" lang="ja-JP" altLang="en-US" sz="1600" b="1" dirty="0">
                <a:solidFill>
                  <a:srgbClr val="2A1A00"/>
                </a:solidFill>
                <a:latin typeface="BIZ UDPゴシック" panose="020B0400000000000000" pitchFamily="50" charset="-128"/>
                <a:ea typeface="BIZ UDPゴシック" panose="020B0400000000000000" pitchFamily="50" charset="-128"/>
              </a:rPr>
              <a:t>注釈）に入所している者</a:t>
            </a:r>
          </a:p>
          <a:p>
            <a:pPr lvl="0"/>
            <a:r>
              <a:rPr kumimoji="1" lang="ja-JP" altLang="en-US" sz="1600" dirty="0">
                <a:solidFill>
                  <a:srgbClr val="2A1A00"/>
                </a:solidFill>
                <a:latin typeface="BIZ UDPゴシック" panose="020B0400000000000000" pitchFamily="50" charset="-128"/>
                <a:ea typeface="BIZ UDPゴシック" panose="020B0400000000000000" pitchFamily="50" charset="-128"/>
              </a:rPr>
              <a:t>　</a:t>
            </a:r>
            <a:r>
              <a:rPr kumimoji="1" lang="en-US" altLang="ja-JP" sz="1200" dirty="0">
                <a:solidFill>
                  <a:srgbClr val="2A1A00"/>
                </a:solidFill>
                <a:latin typeface="BIZ UDPゴシック" panose="020B0400000000000000" pitchFamily="50" charset="-128"/>
                <a:ea typeface="BIZ UDPゴシック" panose="020B0400000000000000" pitchFamily="50" charset="-128"/>
              </a:rPr>
              <a:t>【※</a:t>
            </a:r>
            <a:r>
              <a:rPr kumimoji="1" lang="ja-JP" altLang="en-US" sz="1200" dirty="0">
                <a:solidFill>
                  <a:srgbClr val="2A1A00"/>
                </a:solidFill>
                <a:latin typeface="BIZ UDPゴシック" panose="020B0400000000000000" pitchFamily="50" charset="-128"/>
                <a:ea typeface="BIZ UDPゴシック" panose="020B0400000000000000" pitchFamily="50" charset="-128"/>
              </a:rPr>
              <a:t>注釈</a:t>
            </a:r>
            <a:r>
              <a:rPr kumimoji="1" lang="en-US" altLang="ja-JP" sz="1200" dirty="0">
                <a:solidFill>
                  <a:srgbClr val="2A1A00"/>
                </a:solidFill>
                <a:latin typeface="BIZ UDPゴシック" panose="020B0400000000000000" pitchFamily="50" charset="-128"/>
                <a:ea typeface="BIZ UDPゴシック" panose="020B0400000000000000" pitchFamily="50" charset="-128"/>
              </a:rPr>
              <a:t>】</a:t>
            </a:r>
            <a:r>
              <a:rPr kumimoji="1" lang="ja-JP" altLang="en-US" sz="1200" dirty="0">
                <a:solidFill>
                  <a:srgbClr val="2A1A00"/>
                </a:solidFill>
                <a:latin typeface="BIZ UDPゴシック" panose="020B0400000000000000" pitchFamily="50" charset="-128"/>
                <a:ea typeface="BIZ UDPゴシック" panose="020B0400000000000000" pitchFamily="50" charset="-128"/>
              </a:rPr>
              <a:t>　</a:t>
            </a:r>
            <a:r>
              <a:rPr kumimoji="1" lang="ja-JP" altLang="en-US" sz="1400" dirty="0">
                <a:solidFill>
                  <a:srgbClr val="2A1A00"/>
                </a:solidFill>
                <a:latin typeface="BIZ UDPゴシック" panose="020B0400000000000000" pitchFamily="50" charset="-128"/>
                <a:ea typeface="BIZ UDPゴシック" panose="020B0400000000000000" pitchFamily="50" charset="-128"/>
              </a:rPr>
              <a:t>社会福祉施設（社会福祉法第</a:t>
            </a:r>
            <a:r>
              <a:rPr kumimoji="1" lang="en-US" altLang="ja-JP" sz="1400" dirty="0">
                <a:solidFill>
                  <a:srgbClr val="2A1A00"/>
                </a:solidFill>
                <a:latin typeface="BIZ UDPゴシック" panose="020B0400000000000000" pitchFamily="50" charset="-128"/>
                <a:ea typeface="BIZ UDPゴシック" panose="020B0400000000000000" pitchFamily="50" charset="-128"/>
              </a:rPr>
              <a:t>2</a:t>
            </a:r>
            <a:r>
              <a:rPr kumimoji="1" lang="ja-JP" altLang="en-US" sz="1400" dirty="0">
                <a:solidFill>
                  <a:srgbClr val="2A1A00"/>
                </a:solidFill>
                <a:latin typeface="BIZ UDPゴシック" panose="020B0400000000000000" pitchFamily="50" charset="-128"/>
                <a:ea typeface="BIZ UDPゴシック" panose="020B0400000000000000" pitchFamily="50" charset="-128"/>
              </a:rPr>
              <a:t>条第</a:t>
            </a:r>
            <a:r>
              <a:rPr kumimoji="1" lang="en-US" altLang="ja-JP" sz="1400" dirty="0">
                <a:solidFill>
                  <a:srgbClr val="2A1A00"/>
                </a:solidFill>
                <a:latin typeface="BIZ UDPゴシック" panose="020B0400000000000000" pitchFamily="50" charset="-128"/>
                <a:ea typeface="BIZ UDPゴシック" panose="020B0400000000000000" pitchFamily="50" charset="-128"/>
              </a:rPr>
              <a:t>2</a:t>
            </a:r>
            <a:r>
              <a:rPr kumimoji="1" lang="ja-JP" altLang="en-US" sz="1400" dirty="0">
                <a:solidFill>
                  <a:srgbClr val="2A1A00"/>
                </a:solidFill>
                <a:latin typeface="BIZ UDPゴシック" panose="020B0400000000000000" pitchFamily="50" charset="-128"/>
                <a:ea typeface="BIZ UDPゴシック" panose="020B0400000000000000" pitchFamily="50" charset="-128"/>
              </a:rPr>
              <a:t>項第</a:t>
            </a:r>
            <a:r>
              <a:rPr kumimoji="1" lang="en-US" altLang="ja-JP" sz="1400" dirty="0">
                <a:solidFill>
                  <a:srgbClr val="2A1A00"/>
                </a:solidFill>
                <a:latin typeface="BIZ UDPゴシック" panose="020B0400000000000000" pitchFamily="50" charset="-128"/>
                <a:ea typeface="BIZ UDPゴシック" panose="020B0400000000000000" pitchFamily="50" charset="-128"/>
              </a:rPr>
              <a:t>1</a:t>
            </a:r>
            <a:r>
              <a:rPr kumimoji="1" lang="ja-JP" altLang="en-US" sz="1400" dirty="0">
                <a:solidFill>
                  <a:srgbClr val="2A1A00"/>
                </a:solidFill>
                <a:latin typeface="BIZ UDPゴシック" panose="020B0400000000000000" pitchFamily="50" charset="-128"/>
                <a:ea typeface="BIZ UDPゴシック" panose="020B0400000000000000" pitchFamily="50" charset="-128"/>
              </a:rPr>
              <a:t>号及び第</a:t>
            </a:r>
            <a:r>
              <a:rPr kumimoji="1" lang="en-US" altLang="ja-JP" sz="1400" dirty="0">
                <a:solidFill>
                  <a:srgbClr val="2A1A00"/>
                </a:solidFill>
                <a:latin typeface="BIZ UDPゴシック" panose="020B0400000000000000" pitchFamily="50" charset="-128"/>
                <a:ea typeface="BIZ UDPゴシック" panose="020B0400000000000000" pitchFamily="50" charset="-128"/>
              </a:rPr>
              <a:t>3</a:t>
            </a:r>
            <a:r>
              <a:rPr kumimoji="1" lang="ja-JP" altLang="en-US" sz="1400" dirty="0">
                <a:solidFill>
                  <a:srgbClr val="2A1A00"/>
                </a:solidFill>
                <a:latin typeface="BIZ UDPゴシック" panose="020B0400000000000000" pitchFamily="50" charset="-128"/>
                <a:ea typeface="BIZ UDPゴシック" panose="020B0400000000000000" pitchFamily="50" charset="-128"/>
              </a:rPr>
              <a:t>号から第</a:t>
            </a:r>
            <a:r>
              <a:rPr kumimoji="1" lang="en-US" altLang="ja-JP" sz="1400" dirty="0">
                <a:solidFill>
                  <a:srgbClr val="2A1A00"/>
                </a:solidFill>
                <a:latin typeface="BIZ UDPゴシック" panose="020B0400000000000000" pitchFamily="50" charset="-128"/>
                <a:ea typeface="BIZ UDPゴシック" panose="020B0400000000000000" pitchFamily="50" charset="-128"/>
              </a:rPr>
              <a:t>6</a:t>
            </a:r>
            <a:r>
              <a:rPr kumimoji="1" lang="ja-JP" altLang="en-US" sz="1400" dirty="0">
                <a:solidFill>
                  <a:srgbClr val="2A1A00"/>
                </a:solidFill>
                <a:latin typeface="BIZ UDPゴシック" panose="020B0400000000000000" pitchFamily="50" charset="-128"/>
                <a:ea typeface="BIZ UDPゴシック" panose="020B0400000000000000" pitchFamily="50" charset="-128"/>
              </a:rPr>
              <a:t>号までに規定する施設）　　</a:t>
            </a:r>
          </a:p>
          <a:p>
            <a:pPr lvl="0"/>
            <a:r>
              <a:rPr kumimoji="1" lang="ja-JP" altLang="en-US" sz="1400" dirty="0">
                <a:solidFill>
                  <a:srgbClr val="2A1A00"/>
                </a:solidFill>
                <a:latin typeface="BIZ UDPゴシック" panose="020B0400000000000000" pitchFamily="50" charset="-128"/>
                <a:ea typeface="BIZ UDPゴシック" panose="020B0400000000000000" pitchFamily="50" charset="-128"/>
              </a:rPr>
              <a:t>　　　　　　　生活保護施設・養護老人ホーム・特別養護老人ホーム・軽費老人ホーム・障害者支援施設・ 婦人保護施設</a:t>
            </a:r>
            <a:endParaRPr lang="en-US" altLang="ja-JP" sz="1400" dirty="0">
              <a:solidFill>
                <a:srgbClr val="2A1A00"/>
              </a:solidFill>
              <a:latin typeface="BIZ UDPゴシック" panose="020B0400000000000000" pitchFamily="50" charset="-128"/>
              <a:ea typeface="BIZ UDPゴシック" panose="020B0400000000000000" pitchFamily="50" charset="-128"/>
            </a:endParaRPr>
          </a:p>
          <a:p>
            <a:pPr marL="0" lvl="0" indent="0">
              <a:buNone/>
            </a:pPr>
            <a:r>
              <a:rPr kumimoji="1" lang="ja-JP" altLang="en-US" sz="1400" dirty="0">
                <a:solidFill>
                  <a:srgbClr val="2A1A00"/>
                </a:solidFill>
                <a:latin typeface="BIZ UDPゴシック" panose="020B0400000000000000" pitchFamily="50" charset="-128"/>
                <a:ea typeface="BIZ UDPゴシック" panose="020B0400000000000000" pitchFamily="50" charset="-128"/>
              </a:rPr>
              <a:t>★報告方法等についてはこちら（ホームページ　番号：</a:t>
            </a:r>
            <a:r>
              <a:rPr kumimoji="1" lang="en-US" altLang="ja-JP" sz="1400" dirty="0">
                <a:solidFill>
                  <a:srgbClr val="2A1A00"/>
                </a:solidFill>
                <a:latin typeface="BIZ UDPゴシック" panose="020B0400000000000000" pitchFamily="50" charset="-128"/>
                <a:ea typeface="BIZ UDPゴシック" panose="020B0400000000000000" pitchFamily="50" charset="-128"/>
              </a:rPr>
              <a:t>83159258</a:t>
            </a:r>
            <a:r>
              <a:rPr kumimoji="1" lang="ja-JP" altLang="en-US" sz="1400" dirty="0">
                <a:solidFill>
                  <a:srgbClr val="2A1A00"/>
                </a:solidFill>
                <a:latin typeface="BIZ UDPゴシック" panose="020B0400000000000000" pitchFamily="50" charset="-128"/>
                <a:ea typeface="BIZ UDPゴシック" panose="020B0400000000000000" pitchFamily="50" charset="-128"/>
              </a:rPr>
              <a:t>）</a:t>
            </a:r>
            <a:r>
              <a:rPr kumimoji="1" lang="en-US" altLang="ja-JP" sz="1400" dirty="0">
                <a:solidFill>
                  <a:srgbClr val="2A1A00"/>
                </a:solidFill>
                <a:latin typeface="BIZ UDPゴシック" panose="020B0400000000000000" pitchFamily="50" charset="-128"/>
                <a:ea typeface="BIZ UDPゴシック" panose="020B0400000000000000" pitchFamily="50" charset="-128"/>
                <a:hlinkClick r:id="rId5"/>
              </a:rPr>
              <a:t>https://www.nishi.or.jp/kenko/hokenjojoho/kansensho/kekkaku/kekkakugimu.html</a:t>
            </a:r>
            <a:endParaRPr kumimoji="1" lang="en-US" altLang="ja-JP" sz="1400" dirty="0">
              <a:solidFill>
                <a:srgbClr val="2A1A00"/>
              </a:solidFill>
              <a:latin typeface="BIZ UDPゴシック" panose="020B0400000000000000" pitchFamily="50" charset="-128"/>
              <a:ea typeface="BIZ UDPゴシック" panose="020B0400000000000000" pitchFamily="50" charset="-128"/>
            </a:endParaRPr>
          </a:p>
          <a:p>
            <a:pPr marL="0" lvl="0" indent="0">
              <a:buNone/>
            </a:pPr>
            <a:r>
              <a:rPr kumimoji="1" lang="ja-JP" altLang="en-US" sz="1600" noProof="0" dirty="0">
                <a:solidFill>
                  <a:srgbClr val="2A1A00"/>
                </a:solidFill>
                <a:latin typeface="BIZ UDPゴシック" panose="020B0400000000000000" pitchFamily="50" charset="-128"/>
                <a:ea typeface="BIZ UDPゴシック" panose="020B0400000000000000" pitchFamily="50" charset="-128"/>
              </a:rPr>
              <a:t>上記の対象外の施設事業所等については</a:t>
            </a:r>
            <a:r>
              <a:rPr kumimoji="1" lang="ja-JP" altLang="en-US" sz="1600" dirty="0">
                <a:solidFill>
                  <a:srgbClr val="2A1A00"/>
                </a:solidFill>
                <a:latin typeface="BIZ UDPゴシック" panose="020B0400000000000000" pitchFamily="50" charset="-128"/>
                <a:ea typeface="BIZ UDPゴシック" panose="020B0400000000000000" pitchFamily="50" charset="-128"/>
              </a:rPr>
              <a:t>保健所への健診実施報告の必要はありませんが、</a:t>
            </a:r>
            <a:r>
              <a:rPr kumimoji="1" lang="en-US" altLang="ja-JP" sz="1600" b="1" u="sng" dirty="0">
                <a:solidFill>
                  <a:srgbClr val="FF0000"/>
                </a:solidFill>
                <a:latin typeface="BIZ UDPゴシック" panose="020B0400000000000000" pitchFamily="50" charset="-128"/>
                <a:ea typeface="BIZ UDPゴシック" panose="020B0400000000000000" pitchFamily="50" charset="-128"/>
              </a:rPr>
              <a:t>65</a:t>
            </a:r>
            <a:r>
              <a:rPr kumimoji="1" lang="ja-JP" altLang="en-US" sz="1600" b="1" u="sng" dirty="0">
                <a:solidFill>
                  <a:srgbClr val="FF0000"/>
                </a:solidFill>
                <a:latin typeface="BIZ UDPゴシック" panose="020B0400000000000000" pitchFamily="50" charset="-128"/>
                <a:ea typeface="BIZ UDPゴシック" panose="020B0400000000000000" pitchFamily="50" charset="-128"/>
              </a:rPr>
              <a:t>歳以上のすべての方について、毎年胸部レントゲン検査等の検査を受けることが義務</a:t>
            </a:r>
            <a:r>
              <a:rPr kumimoji="1" lang="ja-JP" altLang="en-US" sz="1600" dirty="0">
                <a:solidFill>
                  <a:srgbClr val="2A1A00"/>
                </a:solidFill>
                <a:latin typeface="BIZ UDPゴシック" panose="020B0400000000000000" pitchFamily="50" charset="-128"/>
                <a:ea typeface="BIZ UDPゴシック" panose="020B0400000000000000" pitchFamily="50" charset="-128"/>
              </a:rPr>
              <a:t>付けられています。</a:t>
            </a:r>
            <a:endParaRPr kumimoji="1" lang="en-US" altLang="ja-JP" sz="1600" dirty="0">
              <a:solidFill>
                <a:srgbClr val="2A1A00"/>
              </a:solidFill>
              <a:latin typeface="BIZ UDPゴシック" panose="020B0400000000000000" pitchFamily="50" charset="-128"/>
              <a:ea typeface="BIZ UDPゴシック" panose="020B0400000000000000" pitchFamily="50" charset="-128"/>
            </a:endParaRPr>
          </a:p>
        </p:txBody>
      </p:sp>
      <p:pic>
        <p:nvPicPr>
          <p:cNvPr id="5" name="スライド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73709" y="438213"/>
            <a:ext cx="487363" cy="487363"/>
          </a:xfrm>
          <a:prstGeom prst="rect">
            <a:avLst/>
          </a:prstGeom>
        </p:spPr>
      </p:pic>
    </p:spTree>
    <p:extLst>
      <p:ext uri="{BB962C8B-B14F-4D97-AF65-F5344CB8AC3E}">
        <p14:creationId xmlns:p14="http://schemas.microsoft.com/office/powerpoint/2010/main" val="21175293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90AF9F-CF0C-3B3C-9B5A-5BFC3AD2B38F}"/>
              </a:ext>
            </a:extLst>
          </p:cNvPr>
          <p:cNvSpPr>
            <a:spLocks noGrp="1"/>
          </p:cNvSpPr>
          <p:nvPr>
            <p:ph type="title"/>
          </p:nvPr>
        </p:nvSpPr>
        <p:spPr>
          <a:xfrm>
            <a:off x="1137037" y="368670"/>
            <a:ext cx="7966710" cy="631115"/>
          </a:xfrm>
        </p:spPr>
        <p:txBody>
          <a:bodyPr>
            <a:normAutofit/>
          </a:bodyPr>
          <a:lstStyle/>
          <a:p>
            <a:r>
              <a:rPr kumimoji="1" lang="ja-JP" altLang="en-US" sz="3200" dirty="0">
                <a:latin typeface="BIZ UDPゴシック" panose="020B0400000000000000" pitchFamily="50" charset="-128"/>
                <a:ea typeface="BIZ UDPゴシック" panose="020B0400000000000000" pitchFamily="50" charset="-128"/>
              </a:rPr>
              <a:t>アルコール消毒をしています</a:t>
            </a:r>
            <a:r>
              <a:rPr lang="en-US" altLang="ja-JP" sz="3200" dirty="0">
                <a:latin typeface="BIZ UDPゴシック" panose="020B0400000000000000" pitchFamily="50" charset="-128"/>
                <a:ea typeface="BIZ UDPゴシック" panose="020B0400000000000000" pitchFamily="50" charset="-128"/>
              </a:rPr>
              <a:t>!</a:t>
            </a:r>
            <a:r>
              <a:rPr kumimoji="1" lang="en-US" altLang="ja-JP" sz="3200" dirty="0">
                <a:latin typeface="BIZ UDPゴシック" panose="020B0400000000000000" pitchFamily="50" charset="-128"/>
                <a:ea typeface="BIZ UDPゴシック" panose="020B0400000000000000" pitchFamily="50" charset="-128"/>
              </a:rPr>
              <a:t>!</a:t>
            </a:r>
            <a:endParaRPr kumimoji="1" lang="ja-JP" altLang="en-US" sz="3200" dirty="0">
              <a:latin typeface="BIZ UDPゴシック" panose="020B0400000000000000" pitchFamily="50" charset="-128"/>
              <a:ea typeface="BIZ UDPゴシック" panose="020B0400000000000000" pitchFamily="50" charset="-128"/>
            </a:endParaRPr>
          </a:p>
        </p:txBody>
      </p:sp>
      <p:pic>
        <p:nvPicPr>
          <p:cNvPr id="8" name="コンテンツ プレースホルダー 7">
            <a:extLst>
              <a:ext uri="{FF2B5EF4-FFF2-40B4-BE49-F238E27FC236}">
                <a16:creationId xmlns:a16="http://schemas.microsoft.com/office/drawing/2014/main" id="{87D1947A-0418-A087-75BD-154A5BE29606}"/>
              </a:ext>
            </a:extLst>
          </p:cNvPr>
          <p:cNvPicPr>
            <a:picLocks noGrp="1" noChangeAspect="1"/>
          </p:cNvPicPr>
          <p:nvPr>
            <p:ph idx="1"/>
          </p:nvPr>
        </p:nvPicPr>
        <p:blipFill>
          <a:blip r:embed="rId5"/>
          <a:stretch>
            <a:fillRect/>
          </a:stretch>
        </p:blipFill>
        <p:spPr bwMode="auto">
          <a:xfrm>
            <a:off x="2382740" y="1600199"/>
            <a:ext cx="4786685" cy="4452730"/>
          </a:xfrm>
          <a:prstGeom prst="rect">
            <a:avLst/>
          </a:prstGeom>
          <a:noFill/>
          <a:extLst>
            <a:ext uri="{909E8E84-426E-40DD-AFC4-6F175D3DCCD1}">
              <a14:hiddenFill xmlns:a14="http://schemas.microsoft.com/office/drawing/2010/main">
                <a:solidFill>
                  <a:srgbClr val="FFFFFF"/>
                </a:solidFill>
              </a14:hiddenFill>
            </a:ext>
          </a:extLst>
        </p:spPr>
      </p:pic>
      <p:sp>
        <p:nvSpPr>
          <p:cNvPr id="9" name="楕円 8">
            <a:extLst>
              <a:ext uri="{FF2B5EF4-FFF2-40B4-BE49-F238E27FC236}">
                <a16:creationId xmlns:a16="http://schemas.microsoft.com/office/drawing/2014/main" id="{7404F51A-39BB-A551-D1BC-965AE5A05CBC}"/>
              </a:ext>
            </a:extLst>
          </p:cNvPr>
          <p:cNvSpPr/>
          <p:nvPr/>
        </p:nvSpPr>
        <p:spPr>
          <a:xfrm>
            <a:off x="3043823" y="2079320"/>
            <a:ext cx="3356975" cy="331939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スライド３">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14402" y="440545"/>
            <a:ext cx="487363" cy="487363"/>
          </a:xfrm>
          <a:prstGeom prst="rect">
            <a:avLst/>
          </a:prstGeom>
        </p:spPr>
      </p:pic>
    </p:spTree>
    <p:extLst>
      <p:ext uri="{BB962C8B-B14F-4D97-AF65-F5344CB8AC3E}">
        <p14:creationId xmlns:p14="http://schemas.microsoft.com/office/powerpoint/2010/main" val="179523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90AF9F-CF0C-3B3C-9B5A-5BFC3AD2B38F}"/>
              </a:ext>
            </a:extLst>
          </p:cNvPr>
          <p:cNvSpPr>
            <a:spLocks noGrp="1"/>
          </p:cNvSpPr>
          <p:nvPr>
            <p:ph type="title"/>
          </p:nvPr>
        </p:nvSpPr>
        <p:spPr>
          <a:xfrm>
            <a:off x="1137037" y="368670"/>
            <a:ext cx="7966710" cy="631115"/>
          </a:xfrm>
        </p:spPr>
        <p:txBody>
          <a:bodyPr>
            <a:normAutofit/>
          </a:bodyPr>
          <a:lstStyle/>
          <a:p>
            <a:r>
              <a:rPr kumimoji="1" lang="ja-JP" altLang="en-US" sz="3200" dirty="0">
                <a:latin typeface="BIZ UDPゴシック" panose="020B0400000000000000" pitchFamily="50" charset="-128"/>
                <a:ea typeface="BIZ UDPゴシック" panose="020B0400000000000000" pitchFamily="50" charset="-128"/>
              </a:rPr>
              <a:t>こんなことありませんか？？</a:t>
            </a:r>
          </a:p>
        </p:txBody>
      </p:sp>
      <p:pic>
        <p:nvPicPr>
          <p:cNvPr id="8" name="コンテンツ プレースホルダー 7">
            <a:extLst>
              <a:ext uri="{FF2B5EF4-FFF2-40B4-BE49-F238E27FC236}">
                <a16:creationId xmlns:a16="http://schemas.microsoft.com/office/drawing/2014/main" id="{87D1947A-0418-A087-75BD-154A5BE29606}"/>
              </a:ext>
            </a:extLst>
          </p:cNvPr>
          <p:cNvPicPr>
            <a:picLocks noGrp="1" noChangeAspect="1"/>
          </p:cNvPicPr>
          <p:nvPr>
            <p:ph idx="1"/>
          </p:nvPr>
        </p:nvPicPr>
        <p:blipFill>
          <a:blip r:embed="rId5"/>
          <a:stretch>
            <a:fillRect/>
          </a:stretch>
        </p:blipFill>
        <p:spPr bwMode="auto">
          <a:xfrm>
            <a:off x="434672" y="2170168"/>
            <a:ext cx="3690593" cy="343311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a:extLst>
              <a:ext uri="{FF2B5EF4-FFF2-40B4-BE49-F238E27FC236}">
                <a16:creationId xmlns:a16="http://schemas.microsoft.com/office/drawing/2014/main" id="{86149AF0-CAED-7385-431C-4935DBE22AEF}"/>
              </a:ext>
            </a:extLst>
          </p:cNvPr>
          <p:cNvSpPr txBox="1">
            <a:spLocks/>
          </p:cNvSpPr>
          <p:nvPr/>
        </p:nvSpPr>
        <p:spPr>
          <a:xfrm>
            <a:off x="4196353" y="1120877"/>
            <a:ext cx="5458925" cy="5496233"/>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altLang="ja-JP" sz="2400" dirty="0">
                <a:solidFill>
                  <a:srgbClr val="FF0000"/>
                </a:solidFill>
                <a:latin typeface="BIZ UDPゴシック" panose="020B0400000000000000" pitchFamily="50" charset="-128"/>
                <a:ea typeface="BIZ UDPゴシック" panose="020B0400000000000000" pitchFamily="50" charset="-128"/>
              </a:rPr>
              <a:t>×</a:t>
            </a:r>
            <a:r>
              <a:rPr lang="ja-JP" altLang="en-US" sz="2400" dirty="0">
                <a:solidFill>
                  <a:srgbClr val="FF0000"/>
                </a:solidFill>
                <a:latin typeface="BIZ UDPゴシック" panose="020B0400000000000000" pitchFamily="50" charset="-128"/>
                <a:ea typeface="BIZ UDPゴシック" panose="020B0400000000000000" pitchFamily="50" charset="-128"/>
              </a:rPr>
              <a:t>開封日または消費期限の記載がない</a:t>
            </a:r>
            <a:endParaRPr lang="en-US" altLang="ja-JP" sz="2400" dirty="0">
              <a:solidFill>
                <a:srgbClr val="FF0000"/>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sz="2400" dirty="0">
                <a:solidFill>
                  <a:schemeClr val="tx1"/>
                </a:solidFill>
                <a:latin typeface="BIZ UDPゴシック" panose="020B0400000000000000" pitchFamily="50" charset="-128"/>
                <a:ea typeface="BIZ UDPゴシック" panose="020B0400000000000000" pitchFamily="50" charset="-128"/>
              </a:rPr>
              <a:t>⇒開封日から６か月が消費期限です。</a:t>
            </a:r>
            <a:endParaRPr lang="en-US" altLang="ja-JP" sz="2400"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endParaRPr lang="en-US" altLang="ja-JP" sz="2400"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en-US" altLang="ja-JP" sz="2400" dirty="0">
                <a:solidFill>
                  <a:srgbClr val="FF0000"/>
                </a:solidFill>
                <a:latin typeface="BIZ UDPゴシック" panose="020B0400000000000000" pitchFamily="50" charset="-128"/>
                <a:ea typeface="BIZ UDPゴシック" panose="020B0400000000000000" pitchFamily="50" charset="-128"/>
              </a:rPr>
              <a:t>×</a:t>
            </a:r>
            <a:r>
              <a:rPr lang="ja-JP" altLang="en-US" sz="2400" dirty="0">
                <a:solidFill>
                  <a:srgbClr val="FF0000"/>
                </a:solidFill>
                <a:latin typeface="BIZ UDPゴシック" panose="020B0400000000000000" pitchFamily="50" charset="-128"/>
                <a:ea typeface="BIZ UDPゴシック" panose="020B0400000000000000" pitchFamily="50" charset="-128"/>
              </a:rPr>
              <a:t>ポンプを下まで押し切らずに消毒</a:t>
            </a:r>
            <a:endParaRPr lang="en-US" altLang="ja-JP" sz="2400" dirty="0">
              <a:solidFill>
                <a:srgbClr val="FF0000"/>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sz="2400" dirty="0">
                <a:solidFill>
                  <a:schemeClr val="tx1"/>
                </a:solidFill>
                <a:latin typeface="BIZ UDPゴシック" panose="020B0400000000000000" pitchFamily="50" charset="-128"/>
                <a:ea typeface="BIZ UDPゴシック" panose="020B0400000000000000" pitchFamily="50" charset="-128"/>
              </a:rPr>
              <a:t>⇒有効使用量はポンプを下まで押し切った</a:t>
            </a:r>
            <a:endParaRPr lang="en-US" altLang="ja-JP" sz="2400"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sz="2400" dirty="0">
                <a:solidFill>
                  <a:schemeClr val="tx1"/>
                </a:solidFill>
                <a:latin typeface="BIZ UDPゴシック" panose="020B0400000000000000" pitchFamily="50" charset="-128"/>
                <a:ea typeface="BIZ UDPゴシック" panose="020B0400000000000000" pitchFamily="50" charset="-128"/>
              </a:rPr>
              <a:t>量です。 （液体：約３ｍｌ、ジェル：約１</a:t>
            </a:r>
            <a:r>
              <a:rPr lang="en-US" altLang="ja-JP" sz="2400" dirty="0">
                <a:solidFill>
                  <a:schemeClr val="tx1"/>
                </a:solidFill>
                <a:latin typeface="BIZ UDPゴシック" panose="020B0400000000000000" pitchFamily="50" charset="-128"/>
                <a:ea typeface="BIZ UDPゴシック" panose="020B0400000000000000" pitchFamily="50" charset="-128"/>
              </a:rPr>
              <a:t>mL)</a:t>
            </a:r>
          </a:p>
          <a:p>
            <a:pPr marL="0" indent="0">
              <a:buFont typeface="Calibri" panose="020F0502020204030204" pitchFamily="34" charset="0"/>
              <a:buNone/>
            </a:pPr>
            <a:endParaRPr lang="en-US" altLang="ja-JP" sz="2400"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en-US" altLang="ja-JP" sz="2400" dirty="0">
                <a:solidFill>
                  <a:srgbClr val="FF0000"/>
                </a:solidFill>
                <a:latin typeface="BIZ UDPゴシック" panose="020B0400000000000000" pitchFamily="50" charset="-128"/>
                <a:ea typeface="BIZ UDPゴシック" panose="020B0400000000000000" pitchFamily="50" charset="-128"/>
              </a:rPr>
              <a:t>×</a:t>
            </a:r>
            <a:r>
              <a:rPr lang="ja-JP" altLang="en-US" sz="2400" dirty="0">
                <a:solidFill>
                  <a:srgbClr val="FF0000"/>
                </a:solidFill>
                <a:latin typeface="BIZ UDPゴシック" panose="020B0400000000000000" pitchFamily="50" charset="-128"/>
                <a:ea typeface="BIZ UDPゴシック" panose="020B0400000000000000" pitchFamily="50" charset="-128"/>
              </a:rPr>
              <a:t>消毒後、手を乾燥させていない</a:t>
            </a:r>
            <a:endParaRPr lang="en-US" altLang="ja-JP" sz="2400" dirty="0">
              <a:solidFill>
                <a:srgbClr val="FF0000"/>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sz="2400" dirty="0">
                <a:solidFill>
                  <a:schemeClr val="tx1"/>
                </a:solidFill>
                <a:latin typeface="BIZ UDPゴシック" panose="020B0400000000000000" pitchFamily="50" charset="-128"/>
                <a:ea typeface="BIZ UDPゴシック" panose="020B0400000000000000" pitchFamily="50" charset="-128"/>
              </a:rPr>
              <a:t>⇒３０秒程度消毒液と微生物が接触する、</a:t>
            </a:r>
            <a:endParaRPr lang="en-US" altLang="ja-JP" sz="2400"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sz="2400" b="1" u="sng" dirty="0">
                <a:solidFill>
                  <a:schemeClr val="tx1"/>
                </a:solidFill>
                <a:latin typeface="BIZ UDPゴシック" panose="020B0400000000000000" pitchFamily="50" charset="-128"/>
                <a:ea typeface="BIZ UDPゴシック" panose="020B0400000000000000" pitchFamily="50" charset="-128"/>
              </a:rPr>
              <a:t>手指に擦りこむ</a:t>
            </a:r>
            <a:r>
              <a:rPr lang="ja-JP" altLang="en-US" sz="2400" dirty="0">
                <a:solidFill>
                  <a:schemeClr val="tx1"/>
                </a:solidFill>
                <a:latin typeface="BIZ UDPゴシック" panose="020B0400000000000000" pitchFamily="50" charset="-128"/>
                <a:ea typeface="BIZ UDPゴシック" panose="020B0400000000000000" pitchFamily="50" charset="-128"/>
              </a:rPr>
              <a:t>ことで消毒効果が得られます。</a:t>
            </a:r>
            <a:endParaRPr lang="en-US" altLang="ja-JP" sz="2400"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endParaRPr lang="en-US" altLang="ja-JP" sz="2400" dirty="0">
              <a:solidFill>
                <a:schemeClr val="tx1"/>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r>
              <a:rPr lang="ja-JP" altLang="en-US" sz="2400" dirty="0">
                <a:solidFill>
                  <a:srgbClr val="FF0000"/>
                </a:solidFill>
                <a:latin typeface="BIZ UDPゴシック" panose="020B0400000000000000" pitchFamily="50" charset="-128"/>
                <a:ea typeface="BIZ UDPゴシック" panose="020B0400000000000000" pitchFamily="50" charset="-128"/>
              </a:rPr>
              <a:t>〇濃度７０％以上が望ましい</a:t>
            </a:r>
            <a:endParaRPr lang="en-US" altLang="ja-JP" sz="2400" dirty="0">
              <a:solidFill>
                <a:srgbClr val="FF0000"/>
              </a:solidFill>
              <a:latin typeface="BIZ UDPゴシック" panose="020B0400000000000000" pitchFamily="50" charset="-128"/>
              <a:ea typeface="BIZ UDPゴシック" panose="020B0400000000000000" pitchFamily="50" charset="-128"/>
            </a:endParaRPr>
          </a:p>
          <a:p>
            <a:pPr marL="0" indent="0">
              <a:buFont typeface="Calibri" panose="020F0502020204030204" pitchFamily="34" charset="0"/>
              <a:buNone/>
            </a:pPr>
            <a:endParaRPr lang="en-US" altLang="ja-JP" sz="2400" dirty="0">
              <a:solidFill>
                <a:schemeClr val="tx1"/>
              </a:solidFill>
              <a:latin typeface="BIZ UDPゴシック" panose="020B0400000000000000" pitchFamily="50" charset="-128"/>
              <a:ea typeface="BIZ UDPゴシック" panose="020B0400000000000000" pitchFamily="50" charset="-128"/>
            </a:endParaRPr>
          </a:p>
        </p:txBody>
      </p:sp>
      <p:sp>
        <p:nvSpPr>
          <p:cNvPr id="4" name="正方形/長方形 3">
            <a:extLst>
              <a:ext uri="{FF2B5EF4-FFF2-40B4-BE49-F238E27FC236}">
                <a16:creationId xmlns:a16="http://schemas.microsoft.com/office/drawing/2014/main" id="{CDDDBA89-D165-61B1-14F6-42F6CE056B89}"/>
              </a:ext>
            </a:extLst>
          </p:cNvPr>
          <p:cNvSpPr/>
          <p:nvPr/>
        </p:nvSpPr>
        <p:spPr>
          <a:xfrm>
            <a:off x="2906172" y="4687832"/>
            <a:ext cx="1290181" cy="5887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rgbClr val="FF0000"/>
                </a:solidFill>
              </a:rPr>
              <a:t>2026.3.31</a:t>
            </a:r>
            <a:r>
              <a:rPr kumimoji="1" lang="ja-JP" altLang="en-US" sz="1400" dirty="0">
                <a:solidFill>
                  <a:srgbClr val="FF0000"/>
                </a:solidFill>
              </a:rPr>
              <a:t>期限</a:t>
            </a:r>
          </a:p>
        </p:txBody>
      </p:sp>
      <p:pic>
        <p:nvPicPr>
          <p:cNvPr id="5" name="スライド４">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03747" y="453173"/>
            <a:ext cx="462107" cy="462107"/>
          </a:xfrm>
          <a:prstGeom prst="rect">
            <a:avLst/>
          </a:prstGeom>
        </p:spPr>
      </p:pic>
    </p:spTree>
    <p:extLst>
      <p:ext uri="{BB962C8B-B14F-4D97-AF65-F5344CB8AC3E}">
        <p14:creationId xmlns:p14="http://schemas.microsoft.com/office/powerpoint/2010/main" val="2912257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0B4A71-3980-AAE7-8EEB-FD03897D8EB4}"/>
              </a:ext>
            </a:extLst>
          </p:cNvPr>
          <p:cNvSpPr>
            <a:spLocks noGrp="1"/>
          </p:cNvSpPr>
          <p:nvPr>
            <p:ph type="title"/>
          </p:nvPr>
        </p:nvSpPr>
        <p:spPr>
          <a:xfrm>
            <a:off x="1097280" y="494522"/>
            <a:ext cx="8289788" cy="547201"/>
          </a:xfrm>
        </p:spPr>
        <p:txBody>
          <a:bodyPr>
            <a:normAutofit/>
          </a:bodyPr>
          <a:lstStyle/>
          <a:p>
            <a:r>
              <a:rPr kumimoji="1" lang="ja-JP" altLang="en-US" sz="2800" dirty="0">
                <a:latin typeface="BIZ UDPゴシック" panose="020B0400000000000000" pitchFamily="50" charset="-128"/>
                <a:ea typeface="BIZ UDPゴシック" panose="020B0400000000000000" pitchFamily="50" charset="-128"/>
              </a:rPr>
              <a:t>正しいアルコール消毒手順を知っていますか？</a:t>
            </a:r>
          </a:p>
        </p:txBody>
      </p:sp>
      <p:pic>
        <p:nvPicPr>
          <p:cNvPr id="13" name="図 12">
            <a:extLst>
              <a:ext uri="{FF2B5EF4-FFF2-40B4-BE49-F238E27FC236}">
                <a16:creationId xmlns:a16="http://schemas.microsoft.com/office/drawing/2014/main" id="{50AD5521-EFC2-564C-FD0F-0B44A7C01DC3}"/>
              </a:ext>
            </a:extLst>
          </p:cNvPr>
          <p:cNvPicPr>
            <a:picLocks noChangeAspect="1"/>
          </p:cNvPicPr>
          <p:nvPr/>
        </p:nvPicPr>
        <p:blipFill>
          <a:blip r:embed="rId5"/>
          <a:stretch>
            <a:fillRect/>
          </a:stretch>
        </p:blipFill>
        <p:spPr>
          <a:xfrm>
            <a:off x="804862" y="1041723"/>
            <a:ext cx="8594862" cy="5239807"/>
          </a:xfrm>
          <a:prstGeom prst="rect">
            <a:avLst/>
          </a:prstGeom>
        </p:spPr>
      </p:pic>
      <p:pic>
        <p:nvPicPr>
          <p:cNvPr id="3" name="スライド５">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53578" y="494522"/>
            <a:ext cx="487363" cy="487363"/>
          </a:xfrm>
          <a:prstGeom prst="rect">
            <a:avLst/>
          </a:prstGeom>
        </p:spPr>
      </p:pic>
    </p:spTree>
    <p:extLst>
      <p:ext uri="{BB962C8B-B14F-4D97-AF65-F5344CB8AC3E}">
        <p14:creationId xmlns:p14="http://schemas.microsoft.com/office/powerpoint/2010/main" val="30850374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9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90AF9F-CF0C-3B3C-9B5A-5BFC3AD2B38F}"/>
              </a:ext>
            </a:extLst>
          </p:cNvPr>
          <p:cNvSpPr>
            <a:spLocks noGrp="1"/>
          </p:cNvSpPr>
          <p:nvPr>
            <p:ph type="title"/>
          </p:nvPr>
        </p:nvSpPr>
        <p:spPr>
          <a:xfrm>
            <a:off x="1137037" y="368670"/>
            <a:ext cx="7966710" cy="631115"/>
          </a:xfrm>
        </p:spPr>
        <p:txBody>
          <a:bodyPr>
            <a:normAutofit/>
          </a:bodyPr>
          <a:lstStyle/>
          <a:p>
            <a:r>
              <a:rPr kumimoji="1" lang="ja-JP" altLang="en-US" sz="3200" dirty="0">
                <a:latin typeface="BIZ UDPゴシック" panose="020B0400000000000000" pitchFamily="50" charset="-128"/>
                <a:ea typeface="BIZ UDPゴシック" panose="020B0400000000000000" pitchFamily="50" charset="-128"/>
              </a:rPr>
              <a:t>アルコールが効きにくい場合もあります</a:t>
            </a:r>
          </a:p>
        </p:txBody>
      </p:sp>
      <p:pic>
        <p:nvPicPr>
          <p:cNvPr id="8" name="コンテンツ プレースホルダー 7">
            <a:extLst>
              <a:ext uri="{FF2B5EF4-FFF2-40B4-BE49-F238E27FC236}">
                <a16:creationId xmlns:a16="http://schemas.microsoft.com/office/drawing/2014/main" id="{87D1947A-0418-A087-75BD-154A5BE29606}"/>
              </a:ext>
            </a:extLst>
          </p:cNvPr>
          <p:cNvPicPr>
            <a:picLocks noGrp="1" noChangeAspect="1"/>
          </p:cNvPicPr>
          <p:nvPr>
            <p:ph idx="1"/>
          </p:nvPr>
        </p:nvPicPr>
        <p:blipFill>
          <a:blip r:embed="rId5"/>
          <a:stretch>
            <a:fillRect/>
          </a:stretch>
        </p:blipFill>
        <p:spPr bwMode="auto">
          <a:xfrm>
            <a:off x="4785806" y="1481142"/>
            <a:ext cx="4429707" cy="4120657"/>
          </a:xfrm>
          <a:prstGeom prst="rect">
            <a:avLst/>
          </a:prstGeom>
          <a:noFill/>
          <a:extLst>
            <a:ext uri="{909E8E84-426E-40DD-AFC4-6F175D3DCCD1}">
              <a14:hiddenFill xmlns:a14="http://schemas.microsoft.com/office/drawing/2010/main">
                <a:solidFill>
                  <a:srgbClr val="FFFFFF"/>
                </a:solidFill>
              </a14:hiddenFill>
            </a:ext>
          </a:extLst>
        </p:spPr>
      </p:pic>
      <p:sp>
        <p:nvSpPr>
          <p:cNvPr id="3" name="乗算記号 2">
            <a:extLst>
              <a:ext uri="{FF2B5EF4-FFF2-40B4-BE49-F238E27FC236}">
                <a16:creationId xmlns:a16="http://schemas.microsoft.com/office/drawing/2014/main" id="{127CBD52-71D6-3471-40F9-0E9170C2012D}"/>
              </a:ext>
            </a:extLst>
          </p:cNvPr>
          <p:cNvSpPr/>
          <p:nvPr/>
        </p:nvSpPr>
        <p:spPr>
          <a:xfrm>
            <a:off x="4439676" y="1906761"/>
            <a:ext cx="5121965" cy="4120658"/>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5E763EE9-16C9-330C-4BA5-5FF6AB3FC5D9}"/>
              </a:ext>
            </a:extLst>
          </p:cNvPr>
          <p:cNvPicPr>
            <a:picLocks noChangeAspect="1"/>
          </p:cNvPicPr>
          <p:nvPr/>
        </p:nvPicPr>
        <p:blipFill>
          <a:blip r:embed="rId6"/>
          <a:stretch>
            <a:fillRect/>
          </a:stretch>
        </p:blipFill>
        <p:spPr>
          <a:xfrm>
            <a:off x="499620" y="1906761"/>
            <a:ext cx="3940056" cy="3695038"/>
          </a:xfrm>
          <a:prstGeom prst="rect">
            <a:avLst/>
          </a:prstGeom>
        </p:spPr>
      </p:pic>
      <p:pic>
        <p:nvPicPr>
          <p:cNvPr id="5" name="スライド６">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74278" y="440545"/>
            <a:ext cx="487363" cy="487363"/>
          </a:xfrm>
          <a:prstGeom prst="rect">
            <a:avLst/>
          </a:prstGeom>
        </p:spPr>
      </p:pic>
    </p:spTree>
    <p:extLst>
      <p:ext uri="{BB962C8B-B14F-4D97-AF65-F5344CB8AC3E}">
        <p14:creationId xmlns:p14="http://schemas.microsoft.com/office/powerpoint/2010/main" val="2248904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5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0B4A71-3980-AAE7-8EEB-FD03897D8EB4}"/>
              </a:ext>
            </a:extLst>
          </p:cNvPr>
          <p:cNvSpPr>
            <a:spLocks noGrp="1"/>
          </p:cNvSpPr>
          <p:nvPr>
            <p:ph type="title"/>
          </p:nvPr>
        </p:nvSpPr>
        <p:spPr>
          <a:xfrm>
            <a:off x="1097280" y="300942"/>
            <a:ext cx="8289788" cy="740781"/>
          </a:xfrm>
        </p:spPr>
        <p:txBody>
          <a:bodyPr>
            <a:normAutofit/>
          </a:bodyPr>
          <a:lstStyle/>
          <a:p>
            <a:r>
              <a:rPr kumimoji="1" lang="ja-JP" altLang="en-US" sz="3200" dirty="0">
                <a:latin typeface="BIZ UDPゴシック" panose="020B0400000000000000" pitchFamily="50" charset="-128"/>
                <a:ea typeface="BIZ UDPゴシック" panose="020B0400000000000000" pitchFamily="50" charset="-128"/>
              </a:rPr>
              <a:t>手洗いはいつも有効です</a:t>
            </a:r>
          </a:p>
        </p:txBody>
      </p:sp>
      <p:pic>
        <p:nvPicPr>
          <p:cNvPr id="37" name="図 36">
            <a:extLst>
              <a:ext uri="{FF2B5EF4-FFF2-40B4-BE49-F238E27FC236}">
                <a16:creationId xmlns:a16="http://schemas.microsoft.com/office/drawing/2014/main" id="{2A7D6D9A-615B-58A2-3BEA-4B03909A570D}"/>
              </a:ext>
            </a:extLst>
          </p:cNvPr>
          <p:cNvPicPr>
            <a:picLocks noChangeAspect="1"/>
          </p:cNvPicPr>
          <p:nvPr/>
        </p:nvPicPr>
        <p:blipFill>
          <a:blip r:embed="rId5"/>
          <a:stretch>
            <a:fillRect/>
          </a:stretch>
        </p:blipFill>
        <p:spPr>
          <a:xfrm>
            <a:off x="1785633" y="984573"/>
            <a:ext cx="6486525" cy="1847850"/>
          </a:xfrm>
          <a:prstGeom prst="rect">
            <a:avLst/>
          </a:prstGeom>
        </p:spPr>
      </p:pic>
      <p:pic>
        <p:nvPicPr>
          <p:cNvPr id="39" name="図 38">
            <a:extLst>
              <a:ext uri="{FF2B5EF4-FFF2-40B4-BE49-F238E27FC236}">
                <a16:creationId xmlns:a16="http://schemas.microsoft.com/office/drawing/2014/main" id="{B282FC88-283E-EF86-057E-0D2AC9504644}"/>
              </a:ext>
            </a:extLst>
          </p:cNvPr>
          <p:cNvPicPr>
            <a:picLocks noChangeAspect="1"/>
          </p:cNvPicPr>
          <p:nvPr/>
        </p:nvPicPr>
        <p:blipFill>
          <a:blip r:embed="rId6"/>
          <a:stretch>
            <a:fillRect/>
          </a:stretch>
        </p:blipFill>
        <p:spPr>
          <a:xfrm>
            <a:off x="1785633" y="2832423"/>
            <a:ext cx="6391275" cy="1828800"/>
          </a:xfrm>
          <a:prstGeom prst="rect">
            <a:avLst/>
          </a:prstGeom>
        </p:spPr>
      </p:pic>
      <p:pic>
        <p:nvPicPr>
          <p:cNvPr id="41" name="図 40">
            <a:extLst>
              <a:ext uri="{FF2B5EF4-FFF2-40B4-BE49-F238E27FC236}">
                <a16:creationId xmlns:a16="http://schemas.microsoft.com/office/drawing/2014/main" id="{114F2755-0EF1-010B-56E8-E5ED820F13B5}"/>
              </a:ext>
            </a:extLst>
          </p:cNvPr>
          <p:cNvPicPr>
            <a:picLocks noChangeAspect="1"/>
          </p:cNvPicPr>
          <p:nvPr/>
        </p:nvPicPr>
        <p:blipFill>
          <a:blip r:embed="rId7"/>
          <a:stretch>
            <a:fillRect/>
          </a:stretch>
        </p:blipFill>
        <p:spPr>
          <a:xfrm>
            <a:off x="1842783" y="4661223"/>
            <a:ext cx="6429375" cy="1885950"/>
          </a:xfrm>
          <a:prstGeom prst="rect">
            <a:avLst/>
          </a:prstGeom>
        </p:spPr>
      </p:pic>
      <p:sp>
        <p:nvSpPr>
          <p:cNvPr id="42" name="正方形/長方形 41">
            <a:extLst>
              <a:ext uri="{FF2B5EF4-FFF2-40B4-BE49-F238E27FC236}">
                <a16:creationId xmlns:a16="http://schemas.microsoft.com/office/drawing/2014/main" id="{A6A4A57B-2993-95E5-5D64-C58CEC348691}"/>
              </a:ext>
            </a:extLst>
          </p:cNvPr>
          <p:cNvSpPr/>
          <p:nvPr/>
        </p:nvSpPr>
        <p:spPr>
          <a:xfrm>
            <a:off x="4195251" y="4409431"/>
            <a:ext cx="1489931" cy="251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9E5A2AB3-E6FE-A206-9D21-9595C43CF113}"/>
              </a:ext>
            </a:extLst>
          </p:cNvPr>
          <p:cNvSpPr/>
          <p:nvPr/>
        </p:nvSpPr>
        <p:spPr>
          <a:xfrm>
            <a:off x="2028520" y="6305266"/>
            <a:ext cx="1489931" cy="251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F3F7A603-FB30-BDA0-422E-459C15125D31}"/>
              </a:ext>
            </a:extLst>
          </p:cNvPr>
          <p:cNvSpPr/>
          <p:nvPr/>
        </p:nvSpPr>
        <p:spPr>
          <a:xfrm>
            <a:off x="7464490" y="699796"/>
            <a:ext cx="2249353" cy="246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BIZ UDPゴシック" panose="020B0400000000000000" pitchFamily="50" charset="-128"/>
                <a:ea typeface="BIZ UDPゴシック" panose="020B0400000000000000" pitchFamily="50" charset="-128"/>
              </a:rPr>
              <a:t>厚生労働省　正しい手指消毒</a:t>
            </a:r>
          </a:p>
        </p:txBody>
      </p:sp>
      <p:pic>
        <p:nvPicPr>
          <p:cNvPr id="3" name="スライド７">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43386" y="459110"/>
            <a:ext cx="487363" cy="487363"/>
          </a:xfrm>
          <a:prstGeom prst="rect">
            <a:avLst/>
          </a:prstGeom>
        </p:spPr>
      </p:pic>
    </p:spTree>
    <p:extLst>
      <p:ext uri="{BB962C8B-B14F-4D97-AF65-F5344CB8AC3E}">
        <p14:creationId xmlns:p14="http://schemas.microsoft.com/office/powerpoint/2010/main" val="1816428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67783" y="266218"/>
            <a:ext cx="7966710" cy="625033"/>
          </a:xfrm>
        </p:spPr>
        <p:txBody>
          <a:bodyPr>
            <a:normAutofit/>
          </a:bodyPr>
          <a:lstStyle/>
          <a:p>
            <a:r>
              <a:rPr lang="ja-JP" altLang="en-US" sz="2800" dirty="0">
                <a:latin typeface="BIZ UDPゴシック" panose="020B0400000000000000" pitchFamily="50" charset="-128"/>
                <a:ea typeface="BIZ UDPゴシック" panose="020B0400000000000000" pitchFamily="50" charset="-128"/>
              </a:rPr>
              <a:t>洗い残しに注意しましょう</a:t>
            </a:r>
            <a:endParaRPr kumimoji="1" lang="ja-JP" altLang="en-US" sz="2800" dirty="0">
              <a:latin typeface="BIZ UDPゴシック" panose="020B0400000000000000" pitchFamily="50" charset="-128"/>
              <a:ea typeface="BIZ UDPゴシック" panose="020B0400000000000000" pitchFamily="50" charset="-128"/>
            </a:endParaRPr>
          </a:p>
        </p:txBody>
      </p:sp>
      <p:pic>
        <p:nvPicPr>
          <p:cNvPr id="9" name="図 8">
            <a:extLst>
              <a:ext uri="{FF2B5EF4-FFF2-40B4-BE49-F238E27FC236}">
                <a16:creationId xmlns:a16="http://schemas.microsoft.com/office/drawing/2014/main" id="{65E7A3ED-55C6-2A2D-6340-BE490949DBE2}"/>
              </a:ext>
            </a:extLst>
          </p:cNvPr>
          <p:cNvPicPr>
            <a:picLocks noChangeAspect="1"/>
          </p:cNvPicPr>
          <p:nvPr/>
        </p:nvPicPr>
        <p:blipFill>
          <a:blip r:embed="rId5"/>
          <a:stretch>
            <a:fillRect/>
          </a:stretch>
        </p:blipFill>
        <p:spPr>
          <a:xfrm>
            <a:off x="222918" y="1288153"/>
            <a:ext cx="9460164" cy="4953621"/>
          </a:xfrm>
          <a:prstGeom prst="rect">
            <a:avLst/>
          </a:prstGeom>
        </p:spPr>
      </p:pic>
      <p:pic>
        <p:nvPicPr>
          <p:cNvPr id="3" name="スライド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34493" y="403888"/>
            <a:ext cx="487363" cy="487363"/>
          </a:xfrm>
          <a:prstGeom prst="rect">
            <a:avLst/>
          </a:prstGeom>
        </p:spPr>
      </p:pic>
    </p:spTree>
    <p:extLst>
      <p:ext uri="{BB962C8B-B14F-4D97-AF65-F5344CB8AC3E}">
        <p14:creationId xmlns:p14="http://schemas.microsoft.com/office/powerpoint/2010/main" val="20415550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9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1EC5D9-5732-E6AA-30AE-B13E8BBC9843}"/>
              </a:ext>
            </a:extLst>
          </p:cNvPr>
          <p:cNvSpPr>
            <a:spLocks noGrp="1"/>
          </p:cNvSpPr>
          <p:nvPr>
            <p:ph type="title"/>
          </p:nvPr>
        </p:nvSpPr>
        <p:spPr>
          <a:xfrm>
            <a:off x="1132004" y="569843"/>
            <a:ext cx="8571608" cy="428433"/>
          </a:xfrm>
        </p:spPr>
        <p:txBody>
          <a:bodyPr>
            <a:noAutofit/>
          </a:bodyPr>
          <a:lstStyle/>
          <a:p>
            <a:r>
              <a:rPr kumimoji="1" lang="ja-JP" altLang="en-US" sz="2800" dirty="0">
                <a:latin typeface="BIZ UDPゴシック" panose="020B0400000000000000" pitchFamily="50" charset="-128"/>
                <a:ea typeface="BIZ UDPゴシック" panose="020B0400000000000000" pitchFamily="50" charset="-128"/>
              </a:rPr>
              <a:t>手指衛生いつしたらいいの？</a:t>
            </a:r>
          </a:p>
        </p:txBody>
      </p:sp>
      <p:sp>
        <p:nvSpPr>
          <p:cNvPr id="11" name="テキスト ボックス 10">
            <a:extLst>
              <a:ext uri="{FF2B5EF4-FFF2-40B4-BE49-F238E27FC236}">
                <a16:creationId xmlns:a16="http://schemas.microsoft.com/office/drawing/2014/main" id="{CA92D039-C4BA-04F0-4516-5C2919BB81E9}"/>
              </a:ext>
            </a:extLst>
          </p:cNvPr>
          <p:cNvSpPr txBox="1"/>
          <p:nvPr/>
        </p:nvSpPr>
        <p:spPr>
          <a:xfrm>
            <a:off x="5228977" y="1295482"/>
            <a:ext cx="4259811" cy="5139869"/>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ja-JP" altLang="en-US" sz="2400" dirty="0">
                <a:latin typeface="BIZ UDPゴシック" panose="020B0400000000000000" pitchFamily="50" charset="-128"/>
                <a:ea typeface="BIZ UDPゴシック" panose="020B0400000000000000" pitchFamily="50" charset="-128"/>
              </a:rPr>
              <a:t>①利用者さんに触れる</a:t>
            </a:r>
            <a:r>
              <a:rPr kumimoji="1" lang="ja-JP" altLang="en-US" sz="2400" dirty="0">
                <a:solidFill>
                  <a:srgbClr val="FF0000"/>
                </a:solidFill>
                <a:latin typeface="BIZ UDPゴシック" panose="020B0400000000000000" pitchFamily="50" charset="-128"/>
                <a:ea typeface="BIZ UDPゴシック" panose="020B0400000000000000" pitchFamily="50" charset="-128"/>
              </a:rPr>
              <a:t>前</a:t>
            </a:r>
            <a:endParaRPr kumimoji="1" lang="en-US" altLang="ja-JP" sz="2400" dirty="0">
              <a:solidFill>
                <a:srgbClr val="FF0000"/>
              </a:solidFill>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　（体位交換や口腔ケアなど）</a:t>
            </a:r>
            <a:endParaRPr kumimoji="1" lang="en-US" altLang="ja-JP" sz="20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②利用者さんに触れた</a:t>
            </a:r>
            <a:r>
              <a:rPr kumimoji="1" lang="ja-JP" altLang="en-US" sz="2400" dirty="0">
                <a:solidFill>
                  <a:srgbClr val="FF0000"/>
                </a:solidFill>
                <a:latin typeface="BIZ UDPゴシック" panose="020B0400000000000000" pitchFamily="50" charset="-128"/>
                <a:ea typeface="BIZ UDPゴシック" panose="020B0400000000000000" pitchFamily="50" charset="-128"/>
              </a:rPr>
              <a:t>後</a:t>
            </a:r>
            <a:endParaRPr kumimoji="1" lang="en-US" altLang="ja-JP" sz="2400" dirty="0">
              <a:solidFill>
                <a:srgbClr val="FF0000"/>
              </a:solidFill>
              <a:latin typeface="BIZ UDPゴシック" panose="020B0400000000000000" pitchFamily="50" charset="-128"/>
              <a:ea typeface="BIZ UDPゴシック" panose="020B0400000000000000" pitchFamily="50" charset="-128"/>
            </a:endParaRPr>
          </a:p>
          <a:p>
            <a:endParaRPr kumimoji="1"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③利用者さんの周辺物品に触れた後</a:t>
            </a:r>
            <a:endParaRPr kumimoji="1" lang="en-US" altLang="ja-JP" sz="24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（ベッド柵を触る、リネン交換など）</a:t>
            </a:r>
            <a:endParaRPr kumimoji="1" lang="en-US" altLang="ja-JP" sz="2000" dirty="0">
              <a:latin typeface="BIZ UDPゴシック" panose="020B0400000000000000" pitchFamily="50" charset="-128"/>
              <a:ea typeface="BIZ UDPゴシック" panose="020B0400000000000000" pitchFamily="50" charset="-128"/>
            </a:endParaRPr>
          </a:p>
          <a:p>
            <a:endParaRPr kumimoji="1" lang="en-US" altLang="ja-JP" sz="2400" b="1" dirty="0">
              <a:latin typeface="BIZ UDPゴシック" panose="020B0400000000000000" pitchFamily="50" charset="-128"/>
              <a:ea typeface="BIZ UDPゴシック" panose="020B0400000000000000" pitchFamily="50" charset="-128"/>
            </a:endParaRPr>
          </a:p>
          <a:p>
            <a:r>
              <a:rPr kumimoji="1" lang="ja-JP" altLang="en-US" sz="2400" dirty="0">
                <a:solidFill>
                  <a:srgbClr val="FF0000"/>
                </a:solidFill>
                <a:latin typeface="BIZ UDPゴシック" panose="020B0400000000000000" pitchFamily="50" charset="-128"/>
                <a:ea typeface="BIZ UDPゴシック" panose="020B0400000000000000" pitchFamily="50" charset="-128"/>
              </a:rPr>
              <a:t>④手袋交換後</a:t>
            </a:r>
            <a:endParaRPr kumimoji="1" lang="en-US" altLang="ja-JP" sz="2400" dirty="0">
              <a:solidFill>
                <a:srgbClr val="FF0000"/>
              </a:solidFill>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3600" dirty="0">
                <a:solidFill>
                  <a:srgbClr val="FF0000"/>
                </a:solidFill>
                <a:latin typeface="BIZ UDPゴシック" panose="020B0400000000000000" pitchFamily="50" charset="-128"/>
                <a:ea typeface="BIZ UDPゴシック" panose="020B0400000000000000" pitchFamily="50" charset="-128"/>
              </a:rPr>
              <a:t>　</a:t>
            </a:r>
            <a:r>
              <a:rPr kumimoji="1" lang="ja-JP" altLang="en-US" sz="3600" u="sng" dirty="0">
                <a:solidFill>
                  <a:srgbClr val="FF0000"/>
                </a:solidFill>
                <a:latin typeface="BIZ UDPゴシック" panose="020B0400000000000000" pitchFamily="50" charset="-128"/>
                <a:ea typeface="BIZ UDPゴシック" panose="020B0400000000000000" pitchFamily="50" charset="-128"/>
              </a:rPr>
              <a:t>１ケア（手技）</a:t>
            </a:r>
            <a:endParaRPr kumimoji="1" lang="en-US" altLang="ja-JP" sz="3600" u="sng" dirty="0">
              <a:solidFill>
                <a:srgbClr val="FF0000"/>
              </a:solidFill>
              <a:latin typeface="BIZ UDPゴシック" panose="020B0400000000000000" pitchFamily="50" charset="-128"/>
              <a:ea typeface="BIZ UDPゴシック" panose="020B0400000000000000" pitchFamily="50" charset="-128"/>
            </a:endParaRPr>
          </a:p>
          <a:p>
            <a:r>
              <a:rPr kumimoji="1" lang="ja-JP" altLang="en-US" sz="3600" dirty="0">
                <a:solidFill>
                  <a:srgbClr val="FF0000"/>
                </a:solidFill>
                <a:latin typeface="BIZ UDPゴシック" panose="020B0400000000000000" pitchFamily="50" charset="-128"/>
                <a:ea typeface="BIZ UDPゴシック" panose="020B0400000000000000" pitchFamily="50" charset="-128"/>
              </a:rPr>
              <a:t>　</a:t>
            </a:r>
            <a:r>
              <a:rPr kumimoji="1" lang="ja-JP" altLang="en-US" sz="3600" u="sng" dirty="0">
                <a:solidFill>
                  <a:srgbClr val="FF0000"/>
                </a:solidFill>
                <a:latin typeface="BIZ UDPゴシック" panose="020B0400000000000000" pitchFamily="50" charset="-128"/>
                <a:ea typeface="BIZ UDPゴシック" panose="020B0400000000000000" pitchFamily="50" charset="-128"/>
              </a:rPr>
              <a:t>１消毒（手指衛生）</a:t>
            </a:r>
            <a:endParaRPr kumimoji="1" lang="en-US" altLang="ja-JP" sz="3600" u="sng" dirty="0">
              <a:solidFill>
                <a:srgbClr val="FF0000"/>
              </a:solidFill>
              <a:latin typeface="BIZ UDPゴシック" panose="020B0400000000000000" pitchFamily="50" charset="-128"/>
              <a:ea typeface="BIZ UDPゴシック" panose="020B0400000000000000" pitchFamily="50" charset="-128"/>
            </a:endParaRPr>
          </a:p>
        </p:txBody>
      </p:sp>
      <p:pic>
        <p:nvPicPr>
          <p:cNvPr id="13" name="図 12">
            <a:extLst>
              <a:ext uri="{FF2B5EF4-FFF2-40B4-BE49-F238E27FC236}">
                <a16:creationId xmlns:a16="http://schemas.microsoft.com/office/drawing/2014/main" id="{62ED6FC5-66ED-39A2-3D6A-C7F619C82589}"/>
              </a:ext>
            </a:extLst>
          </p:cNvPr>
          <p:cNvPicPr>
            <a:picLocks noChangeAspect="1"/>
          </p:cNvPicPr>
          <p:nvPr/>
        </p:nvPicPr>
        <p:blipFill>
          <a:blip r:embed="rId5"/>
          <a:stretch>
            <a:fillRect/>
          </a:stretch>
        </p:blipFill>
        <p:spPr>
          <a:xfrm>
            <a:off x="969166" y="1903085"/>
            <a:ext cx="4259811" cy="4259811"/>
          </a:xfrm>
          <a:prstGeom prst="rect">
            <a:avLst/>
          </a:prstGeom>
        </p:spPr>
      </p:pic>
      <p:sp>
        <p:nvSpPr>
          <p:cNvPr id="14" name="タイトル 1">
            <a:extLst>
              <a:ext uri="{FF2B5EF4-FFF2-40B4-BE49-F238E27FC236}">
                <a16:creationId xmlns:a16="http://schemas.microsoft.com/office/drawing/2014/main" id="{5C3CBD77-E19A-57C9-F795-0425CE425DC2}"/>
              </a:ext>
            </a:extLst>
          </p:cNvPr>
          <p:cNvSpPr txBox="1">
            <a:spLocks/>
          </p:cNvSpPr>
          <p:nvPr/>
        </p:nvSpPr>
        <p:spPr>
          <a:xfrm>
            <a:off x="1287439" y="1295482"/>
            <a:ext cx="3484978" cy="42843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dirty="0">
                <a:latin typeface="BIZ UDPゴシック" panose="020B0400000000000000" pitchFamily="50" charset="-128"/>
                <a:ea typeface="BIZ UDPゴシック" panose="020B0400000000000000" pitchFamily="50" charset="-128"/>
              </a:rPr>
              <a:t>手指衛生のタイミング</a:t>
            </a:r>
          </a:p>
        </p:txBody>
      </p:sp>
      <p:pic>
        <p:nvPicPr>
          <p:cNvPr id="3" name="スライド９">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25238" y="468442"/>
            <a:ext cx="487363" cy="487363"/>
          </a:xfrm>
          <a:prstGeom prst="rect">
            <a:avLst/>
          </a:prstGeom>
        </p:spPr>
      </p:pic>
    </p:spTree>
    <p:extLst>
      <p:ext uri="{BB962C8B-B14F-4D97-AF65-F5344CB8AC3E}">
        <p14:creationId xmlns:p14="http://schemas.microsoft.com/office/powerpoint/2010/main" val="3013533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3654</TotalTime>
  <Words>3317</Words>
  <PresentationFormat>A4 210 x 297 mm</PresentationFormat>
  <Paragraphs>239</Paragraphs>
  <Slides>22</Slides>
  <Notes>22</Notes>
  <HiddenSlides>0</HiddenSlides>
  <MMClips>22</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22</vt:i4>
      </vt:variant>
    </vt:vector>
  </HeadingPairs>
  <TitlesOfParts>
    <vt:vector size="27" baseType="lpstr">
      <vt:lpstr>BIZ UDPゴシック</vt:lpstr>
      <vt:lpstr>游ゴシック</vt:lpstr>
      <vt:lpstr>Calibri</vt:lpstr>
      <vt:lpstr>Calibri Light</vt:lpstr>
      <vt:lpstr>レトロスペクト</vt:lpstr>
      <vt:lpstr>　　　　　　　　感染対策あるある集 　　　～こんなことよくやっていませんか？～</vt:lpstr>
      <vt:lpstr>　　　　　　　　　　　　手指衛生</vt:lpstr>
      <vt:lpstr>アルコール消毒をしています!!</vt:lpstr>
      <vt:lpstr>こんなことありませんか？？</vt:lpstr>
      <vt:lpstr>正しいアルコール消毒手順を知っていますか？</vt:lpstr>
      <vt:lpstr>アルコールが効きにくい場合もあります</vt:lpstr>
      <vt:lpstr>手洗いはいつも有効です</vt:lpstr>
      <vt:lpstr>洗い残しに注意しましょう</vt:lpstr>
      <vt:lpstr>手指衛生いつしたらいいの？</vt:lpstr>
      <vt:lpstr>　　個人防護具（PPE）着脱</vt:lpstr>
      <vt:lpstr>PPEを着用してケアをしています!!</vt:lpstr>
      <vt:lpstr>PPEを正しく選択できていますか？？</vt:lpstr>
      <vt:lpstr>PPEを正しく脱ぐことができていますか？？</vt:lpstr>
      <vt:lpstr>　　　　　　環境衛生</vt:lpstr>
      <vt:lpstr>施設内の消毒や換気をしています！！</vt:lpstr>
      <vt:lpstr>　　直接スプレーを吹きかけて環境消毒していませんか？</vt:lpstr>
      <vt:lpstr>暑い時期、寒い時期に換気できていますか？</vt:lpstr>
      <vt:lpstr>ある施設さんの一例</vt:lpstr>
      <vt:lpstr>西宮市保健所での取り組み</vt:lpstr>
      <vt:lpstr>西宮市保健所での取り組み</vt:lpstr>
      <vt:lpstr>西宮市保健所での取り組み</vt:lpstr>
      <vt:lpstr>西宮市保健所での取り組み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2023-11-13T05:49:24Z</cp:lastPrinted>
  <dcterms:created xsi:type="dcterms:W3CDTF">2023-11-13T02:17:33Z</dcterms:created>
  <dcterms:modified xsi:type="dcterms:W3CDTF">2026-03-06T02:25:28Z</dcterms:modified>
</cp:coreProperties>
</file>